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322" r:id="rId5"/>
    <p:sldId id="320" r:id="rId6"/>
    <p:sldId id="323" r:id="rId7"/>
    <p:sldId id="319" r:id="rId8"/>
    <p:sldId id="324" r:id="rId9"/>
    <p:sldId id="318" r:id="rId10"/>
    <p:sldId id="325" r:id="rId11"/>
    <p:sldId id="310" r:id="rId12"/>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E15A9-062A-4057-94FC-7E25216C2BC2}" v="4" dt="2024-09-28T08:51:12.341"/>
  </p1510:revLst>
</p1510:revInfo>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17" autoAdjust="0"/>
  </p:normalViewPr>
  <p:slideViewPr>
    <p:cSldViewPr snapToGrid="0">
      <p:cViewPr>
        <p:scale>
          <a:sx n="47" d="100"/>
          <a:sy n="47" d="100"/>
        </p:scale>
        <p:origin x="1324" y="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Mutke" userId="73ea398ef0a34a85" providerId="LiveId" clId="{333E15A9-062A-4057-94FC-7E25216C2BC2}"/>
    <pc:docChg chg="custSel modSld">
      <pc:chgData name="Mario Mutke" userId="73ea398ef0a34a85" providerId="LiveId" clId="{333E15A9-062A-4057-94FC-7E25216C2BC2}" dt="2024-09-28T08:53:37.793" v="68" actId="114"/>
      <pc:docMkLst>
        <pc:docMk/>
      </pc:docMkLst>
      <pc:sldChg chg="modSp mod modNotesTx">
        <pc:chgData name="Mario Mutke" userId="73ea398ef0a34a85" providerId="LiveId" clId="{333E15A9-062A-4057-94FC-7E25216C2BC2}" dt="2024-09-28T08:53:37.793" v="68" actId="114"/>
        <pc:sldMkLst>
          <pc:docMk/>
          <pc:sldMk cId="704370842" sldId="310"/>
        </pc:sldMkLst>
        <pc:spChg chg="mod">
          <ac:chgData name="Mario Mutke" userId="73ea398ef0a34a85" providerId="LiveId" clId="{333E15A9-062A-4057-94FC-7E25216C2BC2}" dt="2024-09-28T08:53:05.637" v="64"/>
          <ac:spMkLst>
            <pc:docMk/>
            <pc:sldMk cId="704370842" sldId="310"/>
            <ac:spMk id="3" creationId="{F101732C-7338-DBA0-BD19-1FA88304749F}"/>
          </ac:spMkLst>
        </pc:spChg>
      </pc:sldChg>
      <pc:sldChg chg="modSp mod modNotesTx">
        <pc:chgData name="Mario Mutke" userId="73ea398ef0a34a85" providerId="LiveId" clId="{333E15A9-062A-4057-94FC-7E25216C2BC2}" dt="2024-09-28T08:50:28.156" v="49" actId="114"/>
        <pc:sldMkLst>
          <pc:docMk/>
          <pc:sldMk cId="2906152353" sldId="318"/>
        </pc:sldMkLst>
        <pc:spChg chg="mod">
          <ac:chgData name="Mario Mutke" userId="73ea398ef0a34a85" providerId="LiveId" clId="{333E15A9-062A-4057-94FC-7E25216C2BC2}" dt="2024-09-28T08:49:53.635" v="40" actId="20577"/>
          <ac:spMkLst>
            <pc:docMk/>
            <pc:sldMk cId="2906152353" sldId="318"/>
            <ac:spMk id="2" creationId="{CFDEBC60-AA38-5DEF-3160-0CAA68F3D28C}"/>
          </ac:spMkLst>
        </pc:spChg>
        <pc:spChg chg="mod">
          <ac:chgData name="Mario Mutke" userId="73ea398ef0a34a85" providerId="LiveId" clId="{333E15A9-062A-4057-94FC-7E25216C2BC2}" dt="2024-09-28T08:49:29.812" v="30" actId="20577"/>
          <ac:spMkLst>
            <pc:docMk/>
            <pc:sldMk cId="2906152353" sldId="318"/>
            <ac:spMk id="3" creationId="{1EBEE570-1B5E-FFD1-485D-D77E4E6FE7C0}"/>
          </ac:spMkLst>
        </pc:spChg>
      </pc:sldChg>
      <pc:sldChg chg="modSp mod modNotesTx">
        <pc:chgData name="Mario Mutke" userId="73ea398ef0a34a85" providerId="LiveId" clId="{333E15A9-062A-4057-94FC-7E25216C2BC2}" dt="2024-09-28T08:47:59.954" v="12" actId="114"/>
        <pc:sldMkLst>
          <pc:docMk/>
          <pc:sldMk cId="3421680658" sldId="319"/>
        </pc:sldMkLst>
        <pc:spChg chg="mod">
          <ac:chgData name="Mario Mutke" userId="73ea398ef0a34a85" providerId="LiveId" clId="{333E15A9-062A-4057-94FC-7E25216C2BC2}" dt="2024-09-28T08:46:45.151" v="4"/>
          <ac:spMkLst>
            <pc:docMk/>
            <pc:sldMk cId="3421680658" sldId="319"/>
            <ac:spMk id="7" creationId="{4C0FEFBF-60FD-0161-6F6E-89EE39389CEE}"/>
          </ac:spMkLst>
        </pc:spChg>
      </pc:sldChg>
      <pc:sldChg chg="modNotesTx">
        <pc:chgData name="Mario Mutke" userId="73ea398ef0a34a85" providerId="LiveId" clId="{333E15A9-062A-4057-94FC-7E25216C2BC2}" dt="2024-09-28T08:48:16.118" v="18" actId="114"/>
        <pc:sldMkLst>
          <pc:docMk/>
          <pc:sldMk cId="3752118431" sldId="320"/>
        </pc:sldMkLst>
      </pc:sldChg>
      <pc:sldChg chg="modSp mod modNotesTx">
        <pc:chgData name="Mario Mutke" userId="73ea398ef0a34a85" providerId="LiveId" clId="{333E15A9-062A-4057-94FC-7E25216C2BC2}" dt="2024-09-28T08:48:04.179" v="13" actId="114"/>
        <pc:sldMkLst>
          <pc:docMk/>
          <pc:sldMk cId="751886259" sldId="323"/>
        </pc:sldMkLst>
        <pc:spChg chg="mod">
          <ac:chgData name="Mario Mutke" userId="73ea398ef0a34a85" providerId="LiveId" clId="{333E15A9-062A-4057-94FC-7E25216C2BC2}" dt="2024-09-28T08:46:18.883" v="3"/>
          <ac:spMkLst>
            <pc:docMk/>
            <pc:sldMk cId="751886259" sldId="323"/>
            <ac:spMk id="7" creationId="{4C0FEFBF-60FD-0161-6F6E-89EE39389CEE}"/>
          </ac:spMkLst>
        </pc:spChg>
      </pc:sldChg>
      <pc:sldChg chg="modSp mod modNotesTx">
        <pc:chgData name="Mario Mutke" userId="73ea398ef0a34a85" providerId="LiveId" clId="{333E15A9-062A-4057-94FC-7E25216C2BC2}" dt="2024-09-28T08:47:54.708" v="11" actId="114"/>
        <pc:sldMkLst>
          <pc:docMk/>
          <pc:sldMk cId="737794445" sldId="324"/>
        </pc:sldMkLst>
        <pc:spChg chg="mod">
          <ac:chgData name="Mario Mutke" userId="73ea398ef0a34a85" providerId="LiveId" clId="{333E15A9-062A-4057-94FC-7E25216C2BC2}" dt="2024-09-28T08:47:10.323" v="5"/>
          <ac:spMkLst>
            <pc:docMk/>
            <pc:sldMk cId="737794445" sldId="324"/>
            <ac:spMk id="7" creationId="{4C0FEFBF-60FD-0161-6F6E-89EE39389CEE}"/>
          </ac:spMkLst>
        </pc:spChg>
      </pc:sldChg>
      <pc:sldChg chg="addSp modSp mod modNotesTx">
        <pc:chgData name="Mario Mutke" userId="73ea398ef0a34a85" providerId="LiveId" clId="{333E15A9-062A-4057-94FC-7E25216C2BC2}" dt="2024-09-28T08:52:19.836" v="63" actId="114"/>
        <pc:sldMkLst>
          <pc:docMk/>
          <pc:sldMk cId="1964961279" sldId="325"/>
        </pc:sldMkLst>
        <pc:spChg chg="mod">
          <ac:chgData name="Mario Mutke" userId="73ea398ef0a34a85" providerId="LiveId" clId="{333E15A9-062A-4057-94FC-7E25216C2BC2}" dt="2024-09-28T08:50:47.343" v="50"/>
          <ac:spMkLst>
            <pc:docMk/>
            <pc:sldMk cId="1964961279" sldId="325"/>
            <ac:spMk id="2" creationId="{CFDEBC60-AA38-5DEF-3160-0CAA68F3D28C}"/>
          </ac:spMkLst>
        </pc:spChg>
        <pc:spChg chg="mod">
          <ac:chgData name="Mario Mutke" userId="73ea398ef0a34a85" providerId="LiveId" clId="{333E15A9-062A-4057-94FC-7E25216C2BC2}" dt="2024-09-28T08:51:42.434" v="57"/>
          <ac:spMkLst>
            <pc:docMk/>
            <pc:sldMk cId="1964961279" sldId="325"/>
            <ac:spMk id="3" creationId="{1EBEE570-1B5E-FFD1-485D-D77E4E6FE7C0}"/>
          </ac:spMkLst>
        </pc:spChg>
        <pc:spChg chg="add">
          <ac:chgData name="Mario Mutke" userId="73ea398ef0a34a85" providerId="LiveId" clId="{333E15A9-062A-4057-94FC-7E25216C2BC2}" dt="2024-09-28T08:51:04.160" v="51"/>
          <ac:spMkLst>
            <pc:docMk/>
            <pc:sldMk cId="1964961279" sldId="325"/>
            <ac:spMk id="5" creationId="{70642599-65A6-4A9F-51EE-FBF1BC88F654}"/>
          </ac:spMkLst>
        </pc:spChg>
        <pc:spChg chg="add">
          <ac:chgData name="Mario Mutke" userId="73ea398ef0a34a85" providerId="LiveId" clId="{333E15A9-062A-4057-94FC-7E25216C2BC2}" dt="2024-09-28T08:51:09.660" v="52"/>
          <ac:spMkLst>
            <pc:docMk/>
            <pc:sldMk cId="1964961279" sldId="325"/>
            <ac:spMk id="6" creationId="{E664CB2B-0D12-6004-5702-21273C21740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a:p>
        </p:txBody>
      </p:sp>
      <p:sp>
        <p:nvSpPr>
          <p:cNvPr id="3" name="Datumsplatzhalt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292C424D-712E-4A14-9313-2C55FCE0E1AF}" type="datetime1">
              <a:rPr lang="de-DE" smtClean="0"/>
              <a:t>28.09.2024</a:t>
            </a:fld>
            <a:endParaRPr lang="de-DE"/>
          </a:p>
        </p:txBody>
      </p:sp>
      <p:sp>
        <p:nvSpPr>
          <p:cNvPr id="4" name="Fußzeilenplatzhalt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a:p>
        </p:txBody>
      </p:sp>
      <p:sp>
        <p:nvSpPr>
          <p:cNvPr id="5" name="Foliennummernplatzhalt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00AC623C-86E0-4A85-83FB-F4A716956FD4}" type="slidenum">
              <a:rPr lang="de-DE" smtClean="0"/>
              <a:t>‹Nr.›</a:t>
            </a:fld>
            <a:endParaRPr lang="de-DE"/>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fld id="{E0235F88-A136-45CE-8F37-53DB2724205B}" type="datetime1">
              <a:rPr lang="de-DE" smtClean="0"/>
              <a:pPr/>
              <a:t>28.09.2024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C37D7554-D10C-4E29-B8E6-BB7111FA614F}" type="slidenum">
              <a:rPr lang="de-DE" smtClean="0"/>
              <a:t>‹Nr.›</a:t>
            </a:fld>
            <a:endParaRPr lang="de-DE"/>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de-DE" b="1" dirty="0"/>
              <a:t>Christian: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1" kern="100" dirty="0">
                <a:effectLst/>
                <a:latin typeface="Arial" panose="020B0604020202020204" pitchFamily="34" charset="0"/>
                <a:ea typeface="Aptos" panose="020B0004020202020204" pitchFamily="34" charset="0"/>
                <a:cs typeface="Times New Roman" panose="02020603050405020304" pitchFamily="18" charset="0"/>
              </a:rPr>
              <a:t>„Wie Albert Einstein einmal sagte: Inmitten von Schwierigkeiten liegen die Möglichkeiten. Heute möchten wir euch die Geschichte von Marc erzählen, der genau das erlebt 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0" kern="100" dirty="0">
              <a:effectLst/>
              <a:latin typeface="Arial" panose="020B0604020202020204" pitchFamily="34" charset="0"/>
              <a:ea typeface="Aptos" panose="020B000402020202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1</a:t>
            </a:fld>
            <a:endParaRPr lang="de-DE"/>
          </a:p>
        </p:txBody>
      </p:sp>
    </p:spTree>
    <p:extLst>
      <p:ext uri="{BB962C8B-B14F-4D97-AF65-F5344CB8AC3E}">
        <p14:creationId xmlns:p14="http://schemas.microsoft.com/office/powerpoint/2010/main" val="3491163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kern="100" dirty="0">
                <a:effectLst/>
                <a:latin typeface="Arial" panose="020B0604020202020204" pitchFamily="34" charset="0"/>
                <a:ea typeface="Aptos" panose="020B0004020202020204" pitchFamily="34" charset="0"/>
                <a:cs typeface="Times New Roman" panose="02020603050405020304" pitchFamily="18" charset="0"/>
              </a:rPr>
              <a:t>Christian: </a:t>
            </a:r>
            <a:endParaRPr lang="de-DE" sz="1800" b="1" i="1" kern="100" dirty="0">
              <a:effectLst/>
              <a:latin typeface="Arial" panose="020B06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a:t>“Marc is a very conscientious and meticulous owner of a large, well-known retail business. Marc is a true hero in his industry; he is seasoned and has experienced a lot. But like every hero, he faces significant challenges, especially during the Christmas season.”</a:t>
            </a:r>
            <a:endParaRPr lang="de-DE" i="1" dirty="0"/>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2</a:t>
            </a:fld>
            <a:endParaRPr lang="de-DE"/>
          </a:p>
        </p:txBody>
      </p:sp>
    </p:spTree>
    <p:extLst>
      <p:ext uri="{BB962C8B-B14F-4D97-AF65-F5344CB8AC3E}">
        <p14:creationId xmlns:p14="http://schemas.microsoft.com/office/powerpoint/2010/main" val="3631796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i="1" kern="100" dirty="0">
                <a:effectLst/>
                <a:latin typeface="Arial" panose="020B0604020202020204" pitchFamily="34" charset="0"/>
                <a:ea typeface="Aptos" panose="020B0004020202020204" pitchFamily="34" charset="0"/>
                <a:cs typeface="Times New Roman" panose="02020603050405020304" pitchFamily="18" charset="0"/>
              </a:rPr>
              <a:t>Christian:</a:t>
            </a:r>
            <a:endParaRPr lang="de-DE" sz="1200" i="1" kern="100" dirty="0">
              <a:effectLst/>
              <a:latin typeface="Arial" panose="020B06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“He himself bears the responsibility. He is in charge of ensuring that the shelves are always well-stocked, but also that there isn’t too much inventory, especially with perishable products. Inventory management is a constant, challenging balancing act between supply and demand, practically unpredictable. Ultimately, success determines the profit or loss of a business.”</a:t>
            </a:r>
            <a:endParaRPr lang="de-DE" i="1" dirty="0"/>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3</a:t>
            </a:fld>
            <a:endParaRPr lang="de-DE"/>
          </a:p>
        </p:txBody>
      </p:sp>
    </p:spTree>
    <p:extLst>
      <p:ext uri="{BB962C8B-B14F-4D97-AF65-F5344CB8AC3E}">
        <p14:creationId xmlns:p14="http://schemas.microsoft.com/office/powerpoint/2010/main" val="322669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de-DE" sz="1800" b="1" i="1" dirty="0">
                <a:effectLst/>
                <a:latin typeface="Arial" panose="020B0604020202020204" pitchFamily="34" charset="0"/>
                <a:ea typeface="Aptos" panose="020B0004020202020204" pitchFamily="34" charset="0"/>
              </a:rPr>
              <a:t>Christian:</a:t>
            </a:r>
            <a:endParaRPr lang="de-DE" sz="1800" i="1" dirty="0">
              <a:effectLst/>
              <a:latin typeface="Arial" panose="020B0604020202020204" pitchFamily="34" charset="0"/>
              <a:ea typeface="Aptos" panose="020B0004020202020204" pitchFamily="34" charset="0"/>
            </a:endParaRPr>
          </a:p>
          <a:p>
            <a:pPr rtl="0"/>
            <a:r>
              <a:rPr lang="en-US" sz="4000" i="1" dirty="0"/>
              <a:t>“Just before Christmas 2012, Marc lost control of the situation for the first time in 40 years. Important Christmas items were sold out, and disappointed customers left his store without making any holiday purchases! — Marc had miscalculated!”</a:t>
            </a:r>
            <a:endParaRPr lang="de-DE" sz="1800" i="1" dirty="0">
              <a:effectLst/>
              <a:latin typeface="Arial" panose="020B0604020202020204" pitchFamily="34" charset="0"/>
            </a:endParaRPr>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4</a:t>
            </a:fld>
            <a:endParaRPr lang="de-DE"/>
          </a:p>
        </p:txBody>
      </p:sp>
    </p:spTree>
    <p:extLst>
      <p:ext uri="{BB962C8B-B14F-4D97-AF65-F5344CB8AC3E}">
        <p14:creationId xmlns:p14="http://schemas.microsoft.com/office/powerpoint/2010/main" val="321854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de-DE" sz="1800" b="1" i="1" dirty="0">
                <a:effectLst/>
                <a:latin typeface="Arial" panose="020B0604020202020204" pitchFamily="34" charset="0"/>
                <a:ea typeface="Aptos" panose="020B0004020202020204" pitchFamily="34" charset="0"/>
              </a:rPr>
              <a:t>Christian:</a:t>
            </a:r>
            <a:endParaRPr lang="de-DE" sz="1800" i="1" dirty="0">
              <a:effectLst/>
              <a:latin typeface="Arial" panose="020B0604020202020204" pitchFamily="34" charset="0"/>
              <a:ea typeface="Aptos" panose="020B0004020202020204" pitchFamily="34" charset="0"/>
            </a:endParaRPr>
          </a:p>
          <a:p>
            <a:pPr marL="0" lvl="0" indent="0">
              <a:lnSpc>
                <a:spcPct val="115000"/>
              </a:lnSpc>
              <a:spcAft>
                <a:spcPts val="600"/>
              </a:spcAft>
              <a:buSzPts val="1000"/>
              <a:buFont typeface="Symbol" panose="05050102010706020507" pitchFamily="18" charset="2"/>
              <a:buNone/>
              <a:tabLst>
                <a:tab pos="457200" algn="l"/>
              </a:tabLst>
            </a:pPr>
            <a:r>
              <a:rPr lang="en-US" sz="4000" i="1" dirty="0"/>
              <a:t>“The setback was a turning point for Marc. He realized that he could no longer keep up with the changing consumption habits of young people and the dynamic market. As early as January 2012, he asked us for help to develop an app that would support him in his business year-round. To this end, Marc provided us with an initial dataset for testing.”</a:t>
            </a:r>
            <a:endParaRPr lang="de-DE" sz="1800" i="1" dirty="0">
              <a:effectLst/>
              <a:latin typeface="Arial" panose="020B0604020202020204" pitchFamily="34" charset="0"/>
            </a:endParaRPr>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5</a:t>
            </a:fld>
            <a:endParaRPr lang="de-DE"/>
          </a:p>
        </p:txBody>
      </p:sp>
    </p:spTree>
    <p:extLst>
      <p:ext uri="{BB962C8B-B14F-4D97-AF65-F5344CB8AC3E}">
        <p14:creationId xmlns:p14="http://schemas.microsoft.com/office/powerpoint/2010/main" val="2896400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en-US" sz="2800" i="1" dirty="0"/>
              <a:t>“We tested the app with Marc’s sample dataset and found that Marc no longer has to worry about the Christmas season or other sales days. The app provides him with an overview of his sales at any time and enables precise forecasts with an accuracy rate of 95–96%. It also helps him incorporate the changing buying behavior into his inventory planning.</a:t>
            </a:r>
            <a:br>
              <a:rPr lang="en-US" sz="2800" i="1" dirty="0"/>
            </a:br>
            <a:r>
              <a:rPr lang="en-US" sz="2800" i="1" dirty="0"/>
              <a:t>From the trial run, we gained the following valuable insights:</a:t>
            </a:r>
          </a:p>
          <a:p>
            <a:pPr>
              <a:buFont typeface="Arial" panose="020B0604020202020204" pitchFamily="34" charset="0"/>
              <a:buChar char="•"/>
            </a:pPr>
            <a:r>
              <a:rPr lang="en-US" sz="2800" i="1" dirty="0"/>
              <a:t>Departments and marketing measures have the strongest influence on sales.</a:t>
            </a:r>
          </a:p>
          <a:p>
            <a:pPr>
              <a:buFont typeface="Arial" panose="020B0604020202020204" pitchFamily="34" charset="0"/>
              <a:buChar char="•"/>
            </a:pPr>
            <a:r>
              <a:rPr lang="en-US" sz="2800" i="1" dirty="0"/>
              <a:t>There is a significant sales increase at the end of the year (Thanksgiving, Christmas, MD3, MD5).</a:t>
            </a:r>
          </a:p>
          <a:p>
            <a:pPr>
              <a:buFont typeface="Arial" panose="020B0604020202020204" pitchFamily="34" charset="0"/>
              <a:buChar char="•"/>
            </a:pPr>
            <a:r>
              <a:rPr lang="en-US" sz="2800" i="1" dirty="0"/>
              <a:t>Nine main departments drive revenue, with larger stores benefiting particularly.</a:t>
            </a:r>
          </a:p>
          <a:p>
            <a:pPr>
              <a:buFont typeface="Arial" panose="020B0604020202020204" pitchFamily="34" charset="0"/>
              <a:buChar char="•"/>
            </a:pPr>
            <a:r>
              <a:rPr lang="en-US" sz="2800" i="1" dirty="0"/>
              <a:t>CPI and rising fuel prices weaken purchasing power, explaining the poor Christmas sales in 2011.</a:t>
            </a:r>
          </a:p>
          <a:p>
            <a:pPr>
              <a:buFont typeface="Arial" panose="020B0604020202020204" pitchFamily="34" charset="0"/>
              <a:buChar char="•"/>
            </a:pPr>
            <a:r>
              <a:rPr lang="en-US" sz="2800" i="1" dirty="0"/>
              <a:t>For 2013, Marc can expect rising Christmas sales again with high probability (95%) and should prepare accordingly.”</a:t>
            </a:r>
          </a:p>
          <a:p>
            <a:endParaRPr lang="en-US" sz="2800" dirty="0"/>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6</a:t>
            </a:fld>
            <a:endParaRPr lang="de-DE"/>
          </a:p>
        </p:txBody>
      </p:sp>
    </p:spTree>
    <p:extLst>
      <p:ext uri="{BB962C8B-B14F-4D97-AF65-F5344CB8AC3E}">
        <p14:creationId xmlns:p14="http://schemas.microsoft.com/office/powerpoint/2010/main" val="796255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r>
              <a:rPr lang="en-US" sz="2800" b="1" i="0" dirty="0"/>
              <a:t>Mario:</a:t>
            </a:r>
            <a:br>
              <a:rPr lang="en-US" sz="2800" i="1" dirty="0"/>
            </a:br>
            <a:r>
              <a:rPr lang="en-US" sz="2800" i="1" dirty="0"/>
              <a:t>“With our findings, we want to provide Marc with a few recommendations.”</a:t>
            </a:r>
            <a:br>
              <a:rPr lang="en-US" sz="2800" i="1" dirty="0"/>
            </a:br>
            <a:r>
              <a:rPr lang="en-US" sz="2800" i="1" dirty="0"/>
              <a:t>“Marc should conduct a benchmark analysis between his stores to understand why certain departments are only successful in larger stores and how he can strengthen weaker branches regionally. Unfortunately, the test dataset was not sufficiently equipped for such an analysis.</a:t>
            </a:r>
            <a:br>
              <a:rPr lang="en-US" sz="2800" i="1" dirty="0"/>
            </a:br>
            <a:r>
              <a:rPr lang="en-US" sz="2800" i="1" dirty="0"/>
              <a:t>We recommend connecting the app to Marc’s server to utilize real-time data and ensure continuous monitoring of his sales.</a:t>
            </a:r>
            <a:br>
              <a:rPr lang="en-US" sz="2800" i="1" dirty="0"/>
            </a:br>
            <a:r>
              <a:rPr lang="en-US" sz="2800" i="1" dirty="0"/>
              <a:t>Additionally, we suggest integrating a real-time inventory management system that is linked to the cash register system. This way, stock levels could be monitored, optimal order quantities and times calculated, and even automated ordering implemented.”</a:t>
            </a:r>
          </a:p>
          <a:p>
            <a:br>
              <a:rPr lang="en-US" sz="2800" i="1" dirty="0"/>
            </a:br>
            <a:endParaRPr lang="en-US" sz="2800" i="1" dirty="0"/>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7</a:t>
            </a:fld>
            <a:endParaRPr lang="de-DE"/>
          </a:p>
        </p:txBody>
      </p:sp>
    </p:spTree>
    <p:extLst>
      <p:ext uri="{BB962C8B-B14F-4D97-AF65-F5344CB8AC3E}">
        <p14:creationId xmlns:p14="http://schemas.microsoft.com/office/powerpoint/2010/main" val="763491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en-US" b="1" dirty="0"/>
              <a:t>Mario:</a:t>
            </a:r>
            <a:br>
              <a:rPr lang="en-US" dirty="0"/>
            </a:br>
            <a:r>
              <a:rPr lang="en-US" i="1" dirty="0"/>
              <a:t>“Yes, that was our story! The story began with a quote from Albert Einstein, and it should end the same way.</a:t>
            </a:r>
            <a:br>
              <a:rPr lang="en-US" i="1" dirty="0"/>
            </a:br>
            <a:r>
              <a:rPr lang="en-US" i="1" dirty="0"/>
              <a:t>‘As Albert Einstein said, “Creativity is intelligence having fun.” So let’s approach the challenges creatively and joyfully seize the opportunities that come our way. In that spirit... Happy Forecasting!” =)</a:t>
            </a:r>
            <a:endParaRPr lang="de-DE" b="1" i="1" dirty="0"/>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8</a:t>
            </a:fld>
            <a:endParaRPr lang="de-DE"/>
          </a:p>
        </p:txBody>
      </p:sp>
    </p:spTree>
    <p:extLst>
      <p:ext uri="{BB962C8B-B14F-4D97-AF65-F5344CB8AC3E}">
        <p14:creationId xmlns:p14="http://schemas.microsoft.com/office/powerpoint/2010/main" val="929329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3" name="Gerader Verbinde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8" name="Titel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rtlCol="0" anchor="b">
            <a:normAutofit/>
          </a:bodyPr>
          <a:lstStyle>
            <a:lvl1pPr>
              <a:defRPr lang="de-DE" sz="6000">
                <a:solidFill>
                  <a:schemeClr val="bg1"/>
                </a:solidFill>
              </a:defRPr>
            </a:lvl1pPr>
          </a:lstStyle>
          <a:p>
            <a:pPr rtl="0"/>
            <a:r>
              <a:rPr lang="de-DE"/>
              <a:t>Titel durch Klicken hinzufügen</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inhalt und Tabel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12" name="Inhaltsplatzhalt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rtlCol="0">
            <a:normAutofit/>
          </a:bodyPr>
          <a:lstStyle>
            <a:lvl1pPr marL="0" indent="0">
              <a:lnSpc>
                <a:spcPct val="100000"/>
              </a:lnSpc>
              <a:spcBef>
                <a:spcPts val="0"/>
              </a:spcBef>
              <a:spcAft>
                <a:spcPts val="1200"/>
              </a:spcAft>
              <a:buNone/>
              <a:defRPr lang="de-DE" sz="2000"/>
            </a:lvl1pPr>
            <a:lvl2pPr marL="800100" indent="-342900">
              <a:lnSpc>
                <a:spcPct val="100000"/>
              </a:lnSpc>
              <a:spcBef>
                <a:spcPts val="0"/>
              </a:spcBef>
              <a:spcAft>
                <a:spcPts val="1200"/>
              </a:spcAft>
              <a:buFont typeface="Arial" panose="020B0604020202020204" pitchFamily="34" charset="0"/>
              <a:buChar char="•"/>
              <a:defRPr lang="de-DE" sz="2000"/>
            </a:lvl2pPr>
            <a:lvl3pPr marL="1257300" indent="-342900">
              <a:spcBef>
                <a:spcPts val="0"/>
              </a:spcBef>
              <a:spcAft>
                <a:spcPts val="1200"/>
              </a:spcAft>
              <a:buFont typeface="Arial" panose="020B0604020202020204" pitchFamily="34" charset="0"/>
              <a:buChar char="•"/>
              <a:defRPr lang="de-DE" sz="2000"/>
            </a:lvl3pPr>
            <a:lvl4pPr marL="1714500" indent="-342900">
              <a:spcBef>
                <a:spcPts val="0"/>
              </a:spcBef>
              <a:spcAft>
                <a:spcPts val="1200"/>
              </a:spcAft>
              <a:buFont typeface="Arial" panose="020B0604020202020204" pitchFamily="34" charset="0"/>
              <a:buChar char="•"/>
              <a:defRPr lang="de-DE" sz="2000"/>
            </a:lvl4pPr>
            <a:lvl5pPr marL="2171700" indent="-342900">
              <a:spcBef>
                <a:spcPts val="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4" name="Tabellenplatzhalt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rtlCol="0">
            <a:normAutofit/>
          </a:bodyPr>
          <a:lstStyle>
            <a:lvl1pPr>
              <a:defRPr lang="de-DE" sz="2000"/>
            </a:lvl1pPr>
          </a:lstStyle>
          <a:p>
            <a:pPr rtl="0"/>
            <a:r>
              <a:rPr lang="de-DE"/>
              <a:t>Klicken Sie zum Hinzufügen der Tabelle auf das Symbol.</a:t>
            </a:r>
          </a:p>
        </p:txBody>
      </p:sp>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Foliennummernplatzhalt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2 Inhalte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8" name="Inhaltsplatzhalt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rtlCol="0">
            <a:normAutofit/>
          </a:bodyPr>
          <a:lstStyle>
            <a:lvl1pPr>
              <a:lnSpc>
                <a:spcPct val="100000"/>
              </a:lnSpc>
              <a:spcAft>
                <a:spcPts val="600"/>
              </a:spcAft>
              <a:defRPr lang="de-DE" sz="2000"/>
            </a:lvl1pPr>
            <a:lvl2pPr>
              <a:lnSpc>
                <a:spcPct val="100000"/>
              </a:lnSpc>
              <a:spcAft>
                <a:spcPts val="600"/>
              </a:spcAft>
              <a:defRPr lang="de-DE" sz="2000"/>
            </a:lvl2pPr>
            <a:lvl3pPr>
              <a:lnSpc>
                <a:spcPct val="100000"/>
              </a:lnSpc>
              <a:spcBef>
                <a:spcPts val="1000"/>
              </a:spcBef>
              <a:spcAft>
                <a:spcPts val="600"/>
              </a:spcAft>
              <a:defRPr lang="de-DE" sz="2000"/>
            </a:lvl3pPr>
            <a:lvl4pPr>
              <a:lnSpc>
                <a:spcPct val="100000"/>
              </a:lnSpc>
              <a:spcAft>
                <a:spcPts val="1200"/>
              </a:spcAft>
              <a:defRPr lang="de-DE" sz="2000"/>
            </a:lvl4pPr>
            <a:lvl5pP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1" name="Inhaltsplatzhalt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rtlCol="0">
            <a:normAutofit/>
          </a:bodyPr>
          <a:lstStyle>
            <a:lvl1pPr marL="0" indent="0">
              <a:lnSpc>
                <a:spcPct val="100000"/>
              </a:lnSpc>
              <a:spcAft>
                <a:spcPts val="600"/>
              </a:spcAft>
              <a:buNone/>
              <a:defRPr lang="de-DE" sz="2000"/>
            </a:lvl1pPr>
            <a:lvl2pPr marL="800100" indent="-342900">
              <a:lnSpc>
                <a:spcPct val="100000"/>
              </a:lnSpc>
              <a:spcAft>
                <a:spcPts val="600"/>
              </a:spcAft>
              <a:buFont typeface="Arial" panose="020B0604020202020204" pitchFamily="34" charset="0"/>
              <a:buChar char="•"/>
              <a:defRPr lang="de-DE" sz="2000"/>
            </a:lvl2pPr>
            <a:lvl3pPr marL="1257300" indent="-342900">
              <a:buFont typeface="Arial" panose="020B0604020202020204" pitchFamily="34" charset="0"/>
              <a:buChar char="•"/>
              <a:defRPr lang="de-DE" sz="2000"/>
            </a:lvl3pPr>
            <a:lvl4pPr marL="1714500" indent="-342900">
              <a:buFont typeface="Arial" panose="020B0604020202020204" pitchFamily="34" charset="0"/>
              <a:buChar char="•"/>
              <a:defRPr lang="de-DE" sz="2000"/>
            </a:lvl4pPr>
            <a:lvl5pPr marL="2171700" indent="-342900">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2" name="Foliennummernplatzhalt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Tabel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9" name="Tabellenplatzhalt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rtlCol="0">
            <a:normAutofit/>
          </a:bodyPr>
          <a:lstStyle>
            <a:lvl1pPr>
              <a:defRPr lang="de-DE" sz="2400"/>
            </a:lvl1pPr>
          </a:lstStyle>
          <a:p>
            <a:pPr rtl="0"/>
            <a:r>
              <a:rPr lang="de-DE"/>
              <a:t>Klicken Sie zum Hinzufügen der Tabelle auf das Symbol.</a:t>
            </a:r>
          </a:p>
        </p:txBody>
      </p:sp>
      <p:sp>
        <p:nvSpPr>
          <p:cNvPr id="2" name="Foliennummernplatzhalt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elen Dank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3" name="Gerader Verbinde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8" name="Titel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rtlCol="0" anchor="b">
            <a:normAutofit/>
          </a:bodyPr>
          <a:lstStyle>
            <a:lvl1pPr>
              <a:defRPr lang="de-DE" sz="6000">
                <a:solidFill>
                  <a:schemeClr val="bg1"/>
                </a:solidFill>
              </a:defRPr>
            </a:lvl1pPr>
          </a:lstStyle>
          <a:p>
            <a:pPr rtl="0"/>
            <a:r>
              <a:rPr lang="de-DE"/>
              <a:t>Titel durch Klicken hinzufügen</a:t>
            </a:r>
          </a:p>
        </p:txBody>
      </p:sp>
      <p:sp>
        <p:nvSpPr>
          <p:cNvPr id="10" name="Inhaltsplatzhalt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rtlCol="0" anchor="ctr">
            <a:normAutofit/>
          </a:bodyPr>
          <a:lstStyle>
            <a:lvl1pPr marL="0" indent="0">
              <a:lnSpc>
                <a:spcPct val="100000"/>
              </a:lnSpc>
              <a:spcBef>
                <a:spcPts val="0"/>
              </a:spcBef>
              <a:spcAft>
                <a:spcPts val="1200"/>
              </a:spcAft>
              <a:buNone/>
              <a:defRPr lang="de-DE"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lang="de-DE"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lang="de-DE"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lang="de-DE"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lang="de-DE" sz="140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64374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rtlCol="0">
            <a:normAutofit/>
          </a:bodyPr>
          <a:lstStyle>
            <a:lvl1pPr>
              <a:defRPr lang="de-DE" sz="3600"/>
            </a:lvl1pPr>
          </a:lstStyle>
          <a:p>
            <a:pPr rtl="0"/>
            <a:r>
              <a:rPr lang="de-DE"/>
              <a:t>Titel durch Klicken hinzufügen</a:t>
            </a:r>
          </a:p>
        </p:txBody>
      </p:sp>
      <p:sp>
        <p:nvSpPr>
          <p:cNvPr id="2" name="Inhaltsplatzhalt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rtlCol="0" anchor="ctr">
            <a:normAutofit/>
          </a:bodyPr>
          <a:lstStyle>
            <a:lvl1pPr marL="228600" indent="-228600">
              <a:lnSpc>
                <a:spcPct val="100000"/>
              </a:lnSpc>
              <a:spcBef>
                <a:spcPts val="0"/>
              </a:spcBef>
              <a:spcAft>
                <a:spcPts val="1200"/>
              </a:spcAft>
              <a:buFont typeface="Arial" panose="020B0604020202020204" pitchFamily="34" charset="0"/>
              <a:buChar char="•"/>
              <a:defRPr lang="de-DE" sz="2000"/>
            </a:lvl1pPr>
            <a:lvl2pPr marL="685800" indent="-228600">
              <a:lnSpc>
                <a:spcPct val="100000"/>
              </a:lnSpc>
              <a:spcBef>
                <a:spcPts val="0"/>
              </a:spcBef>
              <a:spcAft>
                <a:spcPts val="1200"/>
              </a:spcAft>
              <a:buFont typeface="Arial" panose="020B0604020202020204" pitchFamily="34" charset="0"/>
              <a:buChar char="•"/>
              <a:defRPr lang="de-DE" sz="2000"/>
            </a:lvl2pPr>
            <a:lvl3pPr marL="1143000" indent="-228600">
              <a:spcBef>
                <a:spcPts val="0"/>
              </a:spcBef>
              <a:spcAft>
                <a:spcPts val="1200"/>
              </a:spcAft>
              <a:buFont typeface="Arial" panose="020B0604020202020204" pitchFamily="34" charset="0"/>
              <a:buChar char="•"/>
              <a:defRPr lang="de-DE" sz="2000"/>
            </a:lvl3pPr>
            <a:lvl4pPr marL="1600200" indent="-228600">
              <a:spcBef>
                <a:spcPts val="0"/>
              </a:spcBef>
              <a:spcAft>
                <a:spcPts val="1200"/>
              </a:spcAft>
              <a:buFont typeface="Arial" panose="020B0604020202020204" pitchFamily="34" charset="0"/>
              <a:buChar char="•"/>
              <a:defRPr lang="de-DE" sz="2000"/>
            </a:lvl4pPr>
            <a:lvl5pPr marL="2057400" indent="-228600">
              <a:spcBef>
                <a:spcPts val="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cxnSp>
        <p:nvCxnSpPr>
          <p:cNvPr id="3" name="Gerader Verbinde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9" name="Foliennummernplatzhalt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327724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Bi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rtlCol="0" anchor="b">
            <a:normAutofit/>
          </a:bodyPr>
          <a:lstStyle>
            <a:lvl1pPr>
              <a:defRPr lang="de-DE" sz="3600"/>
            </a:lvl1pPr>
          </a:lstStyle>
          <a:p>
            <a:pPr rtl="0"/>
            <a:r>
              <a:rPr lang="de-DE"/>
              <a:t>Titel durch Klicken hinzufügen</a:t>
            </a:r>
          </a:p>
        </p:txBody>
      </p:sp>
      <p:sp>
        <p:nvSpPr>
          <p:cNvPr id="12" name="Bildplatzhalt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rtlCol="0">
            <a:normAutofit/>
          </a:bodyPr>
          <a:lstStyle>
            <a:lvl1pPr marL="0" indent="0" algn="ctr">
              <a:buNone/>
              <a:defRPr lang="de-DE" sz="2000"/>
            </a:lvl1pPr>
          </a:lstStyle>
          <a:p>
            <a:pPr rtl="0"/>
            <a:r>
              <a:rPr lang="de-DE"/>
              <a:t>Klicken Sie, um ein Bild hinzuzufügen.</a:t>
            </a:r>
          </a:p>
        </p:txBody>
      </p:sp>
      <p:sp>
        <p:nvSpPr>
          <p:cNvPr id="6" name="Rechteck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7" name="Rechteck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8" name="Gerader Verbinde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Untertitel">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rtlCol="0" anchor="b">
            <a:normAutofit/>
          </a:bodyPr>
          <a:lstStyle>
            <a:lvl1pPr>
              <a:defRPr lang="de-DE" sz="3600"/>
            </a:lvl1pPr>
          </a:lstStyle>
          <a:p>
            <a:pPr rtl="0"/>
            <a:r>
              <a:rPr lang="de-DE"/>
              <a:t>Titel durch Klicken hinzufügen</a:t>
            </a:r>
          </a:p>
        </p:txBody>
      </p:sp>
      <p:sp>
        <p:nvSpPr>
          <p:cNvPr id="12" name="Bildplatzhalt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rtlCol="0">
            <a:normAutofit/>
          </a:bodyPr>
          <a:lstStyle>
            <a:lvl1pPr marL="0" indent="0" algn="ctr">
              <a:buNone/>
              <a:defRPr lang="de-DE" sz="2000"/>
            </a:lvl1pPr>
          </a:lstStyle>
          <a:p>
            <a:pPr rtl="0"/>
            <a:r>
              <a:rPr lang="de-DE"/>
              <a:t>Klicken Sie, um ein Bild hinzuzufügen.</a:t>
            </a:r>
          </a:p>
        </p:txBody>
      </p:sp>
      <p:sp>
        <p:nvSpPr>
          <p:cNvPr id="6" name="Rechteck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7" name="Rechteck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8" name="Gerader Verbinde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platzhalt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rtlCol="0" anchor="t">
            <a:normAutofit/>
          </a:bodyPr>
          <a:lstStyle>
            <a:lvl1pPr marL="0" indent="0" algn="l">
              <a:lnSpc>
                <a:spcPct val="80000"/>
              </a:lnSpc>
              <a:spcBef>
                <a:spcPts val="0"/>
              </a:spcBef>
              <a:buNone/>
              <a:defRPr lang="de-DE" sz="2000" spc="0" baseline="0">
                <a:solidFill>
                  <a:schemeClr val="tx1"/>
                </a:solidFill>
                <a:latin typeface="+mn-lt"/>
              </a:defRPr>
            </a:lvl1pPr>
          </a:lstStyle>
          <a:p>
            <a:pPr lvl="0" rtl="0"/>
            <a:r>
              <a:rPr lang="de-DE"/>
              <a:t>Untertitel durch Klicken hinzufügen</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rtlCol="0">
            <a:normAutofit/>
          </a:bodyPr>
          <a:lstStyle>
            <a:lvl1pPr>
              <a:defRPr lang="de-DE" sz="3600"/>
            </a:lvl1pPr>
          </a:lstStyle>
          <a:p>
            <a:pPr rtl="0"/>
            <a:r>
              <a:rPr lang="de-DE"/>
              <a:t>Titel durch Klicken hinzufügen</a:t>
            </a:r>
          </a:p>
        </p:txBody>
      </p:sp>
      <p:sp>
        <p:nvSpPr>
          <p:cNvPr id="2" name="Inhaltsplatzhalt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rtlCol="0">
            <a:normAutofit/>
          </a:bodyPr>
          <a:lstStyle>
            <a:lvl1pPr marL="228600" indent="-228600">
              <a:lnSpc>
                <a:spcPct val="100000"/>
              </a:lnSpc>
              <a:spcBef>
                <a:spcPts val="0"/>
              </a:spcBef>
              <a:spcAft>
                <a:spcPts val="1200"/>
              </a:spcAft>
              <a:buFont typeface="Arial" panose="020B0604020202020204" pitchFamily="34" charset="0"/>
              <a:buChar char="•"/>
              <a:defRPr lang="de-DE" sz="2000"/>
            </a:lvl1pPr>
            <a:lvl2pPr marL="685800" indent="-228600">
              <a:lnSpc>
                <a:spcPct val="100000"/>
              </a:lnSpc>
              <a:spcBef>
                <a:spcPts val="0"/>
              </a:spcBef>
              <a:spcAft>
                <a:spcPts val="1200"/>
              </a:spcAft>
              <a:buFont typeface="Arial" panose="020B0604020202020204" pitchFamily="34" charset="0"/>
              <a:buChar char="•"/>
              <a:defRPr lang="de-DE" sz="2000"/>
            </a:lvl2pPr>
            <a:lvl3pPr marL="1143000" indent="-228600">
              <a:spcBef>
                <a:spcPts val="0"/>
              </a:spcBef>
              <a:spcAft>
                <a:spcPts val="1200"/>
              </a:spcAft>
              <a:buFont typeface="Arial" panose="020B0604020202020204" pitchFamily="34" charset="0"/>
              <a:buChar char="•"/>
              <a:defRPr lang="de-DE" sz="2000"/>
            </a:lvl3pPr>
            <a:lvl4pPr marL="1600200" indent="-228600">
              <a:spcBef>
                <a:spcPts val="0"/>
              </a:spcBef>
              <a:spcAft>
                <a:spcPts val="1200"/>
              </a:spcAft>
              <a:buFont typeface="Arial" panose="020B0604020202020204" pitchFamily="34" charset="0"/>
              <a:buChar char="•"/>
              <a:defRPr lang="de-DE" sz="2000"/>
            </a:lvl4pPr>
            <a:lvl5pPr marL="2057400" indent="-228600">
              <a:spcBef>
                <a:spcPts val="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cxnSp>
        <p:nvCxnSpPr>
          <p:cNvPr id="3" name="Gerader Verbinde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9" name="Foliennummernplatzhalt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schnittstitel">
    <p:bg>
      <p:bgPr>
        <a:solidFill>
          <a:schemeClr val="accent6"/>
        </a:solidFill>
        <a:effectLst/>
      </p:bgPr>
    </p:bg>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rtlCol="0" anchor="b"/>
          <a:lstStyle>
            <a:lvl1pPr algn="ctr">
              <a:defRPr lang="de-DE">
                <a:solidFill>
                  <a:schemeClr val="bg1"/>
                </a:solidFill>
              </a:defRPr>
            </a:lvl1pPr>
          </a:lstStyle>
          <a:p>
            <a:pPr rtl="0"/>
            <a:r>
              <a:rPr lang="de-DE"/>
              <a:t>Titel durch Klicken hinzufügen</a:t>
            </a:r>
          </a:p>
        </p:txBody>
      </p:sp>
      <p:sp>
        <p:nvSpPr>
          <p:cNvPr id="5" name="Rechteck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6" name="Rechteck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7" name="Rechteck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9" name="Textplatzhalt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rtlCol="0" anchor="t">
            <a:normAutofit/>
          </a:bodyPr>
          <a:lstStyle>
            <a:lvl1pPr marL="0" indent="0" algn="ctr">
              <a:lnSpc>
                <a:spcPct val="80000"/>
              </a:lnSpc>
              <a:spcBef>
                <a:spcPts val="0"/>
              </a:spcBef>
              <a:buNone/>
              <a:defRPr lang="de-DE" sz="2000" spc="0" baseline="0">
                <a:solidFill>
                  <a:schemeClr val="bg1"/>
                </a:solidFill>
                <a:latin typeface="+mn-lt"/>
              </a:defRPr>
            </a:lvl1pPr>
          </a:lstStyle>
          <a:p>
            <a:pPr lvl="0" rtl="0"/>
            <a:r>
              <a:rPr lang="de-DE"/>
              <a:t>Untertitel durch Klicken hinzufügen</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Inhalte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2" name="Inhaltsplatzhalt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rtlCol="0">
            <a:normAutofit/>
          </a:bodyPr>
          <a:lstStyle>
            <a:lvl1pPr marL="0" indent="0">
              <a:lnSpc>
                <a:spcPct val="100000"/>
              </a:lnSpc>
              <a:spcBef>
                <a:spcPts val="1000"/>
              </a:spcBef>
              <a:spcAft>
                <a:spcPts val="1200"/>
              </a:spcAft>
              <a:buNone/>
              <a:defRPr lang="de-DE" sz="2000"/>
            </a:lvl1pPr>
            <a:lvl2pPr marL="228600" indent="-228600">
              <a:lnSpc>
                <a:spcPct val="100000"/>
              </a:lnSpc>
              <a:spcBef>
                <a:spcPts val="0"/>
              </a:spcBef>
              <a:spcAft>
                <a:spcPts val="1200"/>
              </a:spcAft>
              <a:buFont typeface="Arial" panose="020B0604020202020204" pitchFamily="34" charset="0"/>
              <a:buChar char="•"/>
              <a:defRPr lang="de-DE" sz="2000"/>
            </a:lvl2pPr>
            <a:lvl3pPr marL="685800" indent="-228600">
              <a:spcBef>
                <a:spcPts val="1000"/>
              </a:spcBef>
              <a:spcAft>
                <a:spcPts val="1200"/>
              </a:spcAft>
              <a:buFont typeface="Arial" panose="020B0604020202020204" pitchFamily="34" charset="0"/>
              <a:buChar char="•"/>
              <a:defRPr lang="de-DE" sz="2000"/>
            </a:lvl3pPr>
            <a:lvl4pPr marL="1143000" indent="-228600">
              <a:spcBef>
                <a:spcPts val="1000"/>
              </a:spcBef>
              <a:spcAft>
                <a:spcPts val="1200"/>
              </a:spcAft>
              <a:buFont typeface="Arial" panose="020B0604020202020204" pitchFamily="34" charset="0"/>
              <a:buChar char="•"/>
              <a:defRPr lang="de-DE" sz="2000"/>
            </a:lvl4pPr>
            <a:lvl5pPr marL="1600200" indent="-228600">
              <a:spcBef>
                <a:spcPts val="100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rtlCol="0">
            <a:normAutofit/>
          </a:bodyPr>
          <a:lstStyle>
            <a:lvl1pPr marL="0" indent="0">
              <a:lnSpc>
                <a:spcPct val="100000"/>
              </a:lnSpc>
              <a:spcBef>
                <a:spcPts val="1000"/>
              </a:spcBef>
              <a:spcAft>
                <a:spcPts val="1200"/>
              </a:spcAft>
              <a:buNone/>
              <a:defRPr lang="de-DE" sz="2000"/>
            </a:lvl1pPr>
            <a:lvl2pPr marL="228600" indent="-228600">
              <a:lnSpc>
                <a:spcPct val="100000"/>
              </a:lnSpc>
              <a:spcBef>
                <a:spcPts val="1000"/>
              </a:spcBef>
              <a:spcAft>
                <a:spcPts val="1200"/>
              </a:spcAft>
              <a:buFont typeface="Arial" panose="020B0604020202020204" pitchFamily="34" charset="0"/>
              <a:buChar char="•"/>
              <a:defRPr lang="de-DE" sz="2000"/>
            </a:lvl2pPr>
            <a:lvl3pPr marL="685800" indent="-228600">
              <a:spcBef>
                <a:spcPts val="1000"/>
              </a:spcBef>
              <a:spcAft>
                <a:spcPts val="1200"/>
              </a:spcAft>
              <a:buFont typeface="Arial" panose="020B0604020202020204" pitchFamily="34" charset="0"/>
              <a:buChar char="•"/>
              <a:defRPr lang="de-DE" sz="2000"/>
            </a:lvl3pPr>
            <a:lvl4pPr marL="1143000" indent="-228600">
              <a:spcBef>
                <a:spcPts val="1000"/>
              </a:spcBef>
              <a:spcAft>
                <a:spcPts val="1200"/>
              </a:spcAft>
              <a:buFont typeface="Arial" panose="020B0604020202020204" pitchFamily="34" charset="0"/>
              <a:buChar char="•"/>
              <a:defRPr lang="de-DE" sz="2000"/>
            </a:lvl4pPr>
            <a:lvl5pPr marL="1600200" indent="-228600">
              <a:spcBef>
                <a:spcPts val="100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Foliennummernplatzhalt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2 Inhalte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4" name="Inhaltsplatzhalt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rtlCol="0">
            <a:normAutofit/>
          </a:bodyPr>
          <a:lstStyle>
            <a:lvl1pPr marL="320040" indent="-320040">
              <a:lnSpc>
                <a:spcPct val="100000"/>
              </a:lnSpc>
              <a:spcBef>
                <a:spcPts val="0"/>
              </a:spcBef>
              <a:spcAft>
                <a:spcPts val="1200"/>
              </a:spcAft>
              <a:buFont typeface="+mj-lt"/>
              <a:buAutoNum type="arabicPeriod"/>
              <a:defRPr lang="de-DE" sz="2000"/>
            </a:lvl1pPr>
            <a:lvl2pPr marL="457200" indent="-320040">
              <a:lnSpc>
                <a:spcPct val="100000"/>
              </a:lnSpc>
              <a:spcBef>
                <a:spcPts val="1000"/>
              </a:spcBef>
              <a:spcAft>
                <a:spcPts val="1200"/>
              </a:spcAft>
              <a:buFont typeface="+mj-lt"/>
              <a:buAutoNum type="alphaLcPeriod"/>
              <a:defRPr lang="de-DE" sz="2000"/>
            </a:lvl2pPr>
            <a:lvl3pPr marL="914400" indent="-320040">
              <a:spcBef>
                <a:spcPts val="1000"/>
              </a:spcBef>
              <a:spcAft>
                <a:spcPts val="1200"/>
              </a:spcAft>
              <a:buFont typeface="+mj-lt"/>
              <a:buAutoNum type="arabicParenR"/>
              <a:defRPr lang="de-DE" sz="2000"/>
            </a:lvl3pPr>
            <a:lvl4pPr marL="1371600" indent="-320040">
              <a:spcBef>
                <a:spcPts val="1000"/>
              </a:spcBef>
              <a:spcAft>
                <a:spcPts val="1200"/>
              </a:spcAft>
              <a:buFont typeface="+mj-lt"/>
              <a:buAutoNum type="alphaLcParenR"/>
              <a:defRPr lang="de-DE" sz="2000"/>
            </a:lvl4pPr>
            <a:lvl5pPr marL="1828800" indent="-320040">
              <a:spcBef>
                <a:spcPts val="1000"/>
              </a:spcBef>
              <a:spcAft>
                <a:spcPts val="1200"/>
              </a:spcAft>
              <a:buFont typeface="+mj-lt"/>
              <a:buAutoNum type="romanLcPeriod"/>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rtlCol="0">
            <a:normAutofit/>
          </a:bodyPr>
          <a:lstStyle>
            <a:lvl1pPr marL="0" indent="0">
              <a:lnSpc>
                <a:spcPct val="100000"/>
              </a:lnSpc>
              <a:spcBef>
                <a:spcPts val="1000"/>
              </a:spcBef>
              <a:spcAft>
                <a:spcPts val="1200"/>
              </a:spcAft>
              <a:buNone/>
              <a:defRPr lang="de-DE" sz="2000"/>
            </a:lvl1pPr>
            <a:lvl2pPr marL="228600" indent="-228600">
              <a:lnSpc>
                <a:spcPct val="100000"/>
              </a:lnSpc>
              <a:spcBef>
                <a:spcPts val="1000"/>
              </a:spcBef>
              <a:spcAft>
                <a:spcPts val="1200"/>
              </a:spcAft>
              <a:buFont typeface="Arial" panose="020B0604020202020204" pitchFamily="34" charset="0"/>
              <a:buChar char="•"/>
              <a:defRPr lang="de-DE" sz="2000"/>
            </a:lvl2pPr>
            <a:lvl3pPr marL="685800" indent="-228600">
              <a:spcBef>
                <a:spcPts val="1000"/>
              </a:spcBef>
              <a:spcAft>
                <a:spcPts val="1200"/>
              </a:spcAft>
              <a:buFont typeface="Arial" panose="020B0604020202020204" pitchFamily="34" charset="0"/>
              <a:buChar char="•"/>
              <a:defRPr lang="de-DE" sz="2000"/>
            </a:lvl3pPr>
            <a:lvl4pPr marL="1143000" indent="-228600">
              <a:spcBef>
                <a:spcPts val="1000"/>
              </a:spcBef>
              <a:spcAft>
                <a:spcPts val="1200"/>
              </a:spcAft>
              <a:buFont typeface="Arial" panose="020B0604020202020204" pitchFamily="34" charset="0"/>
              <a:buChar char="•"/>
              <a:defRPr lang="de-DE" sz="2000"/>
            </a:lvl4pPr>
            <a:lvl5pPr marL="1600200" indent="-228600">
              <a:spcBef>
                <a:spcPts val="100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Foliennummernplatzhalt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bild und Inhal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8" name="Bildplatzhalt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rtlCol="0">
            <a:normAutofit/>
          </a:bodyPr>
          <a:lstStyle>
            <a:lvl1pPr marL="0" indent="0" algn="ctr">
              <a:buNone/>
              <a:defRPr lang="de-DE" sz="2000"/>
            </a:lvl1pPr>
          </a:lstStyle>
          <a:p>
            <a:pPr rtl="0"/>
            <a:r>
              <a:rPr lang="de-DE"/>
              <a:t>Klicken Sie, um ein Bild hinzuzufügen.</a:t>
            </a:r>
          </a:p>
        </p:txBody>
      </p:sp>
      <p:sp>
        <p:nvSpPr>
          <p:cNvPr id="12" name="Inhaltsplatzhalt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rtlCol="0">
            <a:normAutofit/>
          </a:bodyPr>
          <a:lstStyle>
            <a:lvl1pPr marL="0" indent="0">
              <a:lnSpc>
                <a:spcPct val="100000"/>
              </a:lnSpc>
              <a:spcBef>
                <a:spcPts val="1000"/>
              </a:spcBef>
              <a:spcAft>
                <a:spcPts val="1200"/>
              </a:spcAft>
              <a:buNone/>
              <a:defRPr lang="de-DE" sz="2000"/>
            </a:lvl1pPr>
            <a:lvl2pPr marL="800100" indent="-342900">
              <a:lnSpc>
                <a:spcPct val="100000"/>
              </a:lnSpc>
              <a:spcBef>
                <a:spcPts val="1000"/>
              </a:spcBef>
              <a:spcAft>
                <a:spcPts val="1200"/>
              </a:spcAft>
              <a:buFont typeface="Arial" panose="020B0604020202020204" pitchFamily="34" charset="0"/>
              <a:buChar char="•"/>
              <a:defRPr lang="de-DE" sz="2000"/>
            </a:lvl2pPr>
            <a:lvl3pPr marL="1257300" indent="-342900">
              <a:spcBef>
                <a:spcPts val="1000"/>
              </a:spcBef>
              <a:spcAft>
                <a:spcPts val="1200"/>
              </a:spcAft>
              <a:buFont typeface="Arial" panose="020B0604020202020204" pitchFamily="34" charset="0"/>
              <a:buChar char="•"/>
              <a:defRPr lang="de-DE" sz="2000"/>
            </a:lvl3pPr>
            <a:lvl4pPr marL="1714500" indent="-342900">
              <a:spcBef>
                <a:spcPts val="1000"/>
              </a:spcBef>
              <a:spcAft>
                <a:spcPts val="1200"/>
              </a:spcAft>
              <a:buFont typeface="Arial" panose="020B0604020202020204" pitchFamily="34" charset="0"/>
              <a:buChar char="•"/>
              <a:defRPr lang="de-DE" sz="2000"/>
            </a:lvl4pPr>
            <a:lvl5pPr marL="2171700" indent="-342900">
              <a:spcBef>
                <a:spcPts val="100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2" name="Foliennummernplatzhalt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p>
        </p:txBody>
      </p:sp>
      <p:sp>
        <p:nvSpPr>
          <p:cNvPr id="3" name="Textplatzhalt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de-DE" sz="900" b="0" cap="all" spc="150" baseline="0">
                <a:solidFill>
                  <a:schemeClr val="bg2">
                    <a:lumMod val="50000"/>
                  </a:schemeClr>
                </a:solidFill>
                <a:latin typeface="Univers Light" panose="020B0403020202020204" pitchFamily="34" charset="0"/>
              </a:defRPr>
            </a:lvl1pPr>
          </a:lstStyle>
          <a:p>
            <a:pPr rtl="0"/>
            <a:endParaRPr lang="de-DE"/>
          </a:p>
        </p:txBody>
      </p:sp>
      <p:sp>
        <p:nvSpPr>
          <p:cNvPr id="5" name="Fußzeilenplatzhalt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900" b="0" cap="all" spc="150" baseline="0">
                <a:solidFill>
                  <a:schemeClr val="bg2">
                    <a:lumMod val="50000"/>
                  </a:schemeClr>
                </a:solidFill>
                <a:latin typeface="Univers Light" panose="020B0403020202020204" pitchFamily="34" charset="0"/>
              </a:defRPr>
            </a:lvl1pPr>
          </a:lstStyle>
          <a:p>
            <a:pPr rtl="0"/>
            <a:endParaRPr lang="de-DE"/>
          </a:p>
        </p:txBody>
      </p:sp>
      <p:sp>
        <p:nvSpPr>
          <p:cNvPr id="6" name="Foliennummernplatzhalt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lang="de-DE" sz="1200" b="1" spc="150" baseline="0">
                <a:solidFill>
                  <a:schemeClr val="tx1"/>
                </a:solidFill>
                <a:latin typeface="+mn-lt"/>
              </a:defRPr>
            </a:lvl1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Lst>
  <p:hf hdr="0" ftr="0" dt="0"/>
  <p:txStyles>
    <p:titleStyle>
      <a:lvl1pPr algn="l" defTabSz="914400" rtl="0" eaLnBrk="1" latinLnBrk="0" hangingPunct="1">
        <a:lnSpc>
          <a:spcPct val="90000"/>
        </a:lnSpc>
        <a:spcBef>
          <a:spcPct val="0"/>
        </a:spcBef>
        <a:buNone/>
        <a:defRPr lang="de-DE"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454C9E-20FB-B999-9303-C71D1334BAD7}"/>
              </a:ext>
            </a:extLst>
          </p:cNvPr>
          <p:cNvSpPr>
            <a:spLocks noGrp="1"/>
          </p:cNvSpPr>
          <p:nvPr>
            <p:ph type="title"/>
          </p:nvPr>
        </p:nvSpPr>
        <p:spPr>
          <a:xfrm>
            <a:off x="1317615" y="690511"/>
            <a:ext cx="10874385" cy="5926189"/>
          </a:xfrm>
        </p:spPr>
        <p:txBody>
          <a:bodyPr rtlCol="0">
            <a:normAutofit/>
          </a:bodyPr>
          <a:lstStyle>
            <a:defPPr>
              <a:defRPr lang="de-DE"/>
            </a:defPPr>
          </a:lstStyle>
          <a:p>
            <a:pPr rtl="0">
              <a:spcAft>
                <a:spcPts val="1800"/>
              </a:spcAft>
            </a:pPr>
            <a:r>
              <a:rPr lang="de-DE" sz="3600" dirty="0"/>
              <a:t>Data-Driven Retail: </a:t>
            </a:r>
            <a:br>
              <a:rPr lang="de-DE" sz="3600" dirty="0"/>
            </a:br>
            <a:r>
              <a:rPr lang="de-DE" sz="3600" dirty="0"/>
              <a:t>Business </a:t>
            </a:r>
            <a:r>
              <a:rPr lang="de-DE" sz="3600" dirty="0" err="1"/>
              <a:t>Intelligence</a:t>
            </a:r>
            <a:r>
              <a:rPr lang="de-DE" sz="3600" dirty="0"/>
              <a:t> and </a:t>
            </a:r>
            <a:br>
              <a:rPr lang="de-DE" sz="3600" dirty="0"/>
            </a:br>
            <a:r>
              <a:rPr lang="de-DE" sz="3600" dirty="0"/>
              <a:t>AI-</a:t>
            </a:r>
            <a:r>
              <a:rPr lang="de-DE" sz="3600" dirty="0" err="1"/>
              <a:t>based</a:t>
            </a:r>
            <a:r>
              <a:rPr lang="de-DE" sz="3600" dirty="0"/>
              <a:t> </a:t>
            </a:r>
            <a:r>
              <a:rPr lang="de-DE" sz="3600" dirty="0" err="1"/>
              <a:t>predictive</a:t>
            </a:r>
            <a:r>
              <a:rPr lang="de-DE" sz="3600" dirty="0"/>
              <a:t> Sales </a:t>
            </a:r>
            <a:r>
              <a:rPr lang="de-DE" sz="3600" dirty="0" err="1"/>
              <a:t>Forecasting</a:t>
            </a:r>
            <a:br>
              <a:rPr lang="de-DE" sz="4000" dirty="0"/>
            </a:br>
            <a:br>
              <a:rPr lang="de-DE" sz="4000" dirty="0"/>
            </a:br>
            <a:r>
              <a:rPr lang="de-DE" sz="1800" dirty="0" err="1"/>
              <a:t>by</a:t>
            </a:r>
            <a:r>
              <a:rPr lang="de-DE" sz="1800" dirty="0"/>
              <a:t> Christian und Mario</a:t>
            </a:r>
            <a:endParaRPr lang="de-DE" sz="4000" dirty="0"/>
          </a:p>
        </p:txBody>
      </p:sp>
    </p:spTree>
    <p:extLst>
      <p:ext uri="{BB962C8B-B14F-4D97-AF65-F5344CB8AC3E}">
        <p14:creationId xmlns:p14="http://schemas.microsoft.com/office/powerpoint/2010/main" val="3378822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CF4CF10-E657-9312-6246-81DA67062BE0}"/>
              </a:ext>
            </a:extLst>
          </p:cNvPr>
          <p:cNvPicPr>
            <a:picLocks noChangeAspect="1"/>
          </p:cNvPicPr>
          <p:nvPr/>
        </p:nvPicPr>
        <p:blipFill>
          <a:blip r:embed="rId3"/>
          <a:srcRect l="15132" r="20011" b="-2"/>
          <a:stretch/>
        </p:blipFill>
        <p:spPr>
          <a:xfrm>
            <a:off x="6642169" y="-1"/>
            <a:ext cx="4635426" cy="6857999"/>
          </a:xfrm>
          <a:prstGeom prst="rect">
            <a:avLst/>
          </a:prstGeom>
          <a:noFill/>
        </p:spPr>
      </p:pic>
      <p:sp>
        <p:nvSpPr>
          <p:cNvPr id="2" name="Titel 6">
            <a:extLst>
              <a:ext uri="{FF2B5EF4-FFF2-40B4-BE49-F238E27FC236}">
                <a16:creationId xmlns:a16="http://schemas.microsoft.com/office/drawing/2014/main" id="{16C176D2-CD9B-9E63-15E7-8F19EAE8C138}"/>
              </a:ext>
            </a:extLst>
          </p:cNvPr>
          <p:cNvSpPr txBox="1">
            <a:spLocks/>
          </p:cNvSpPr>
          <p:nvPr/>
        </p:nvSpPr>
        <p:spPr>
          <a:xfrm>
            <a:off x="1353827" y="3508310"/>
            <a:ext cx="9923770" cy="3248090"/>
          </a:xfrm>
          <a:prstGeom prst="rect">
            <a:avLst/>
          </a:prstGeom>
        </p:spPr>
        <p:txBody>
          <a:bodyPr vert="horz" lIns="91440" tIns="45720" rIns="91440" bIns="45720" rtlCol="0" anchor="ctr">
            <a:normAutofit/>
          </a:bodyPr>
          <a:lstStyle>
            <a:defPPr>
              <a:defRPr lang="de-DE"/>
            </a:defPPr>
            <a:lvl1pPr algn="l" defTabSz="914400" rtl="0" eaLnBrk="1" latinLnBrk="0" hangingPunct="1">
              <a:lnSpc>
                <a:spcPct val="90000"/>
              </a:lnSpc>
              <a:spcBef>
                <a:spcPct val="0"/>
              </a:spcBef>
              <a:buNone/>
              <a:defRPr lang="de-DE" sz="3600" kern="1200">
                <a:solidFill>
                  <a:schemeClr val="tx1"/>
                </a:solidFill>
                <a:latin typeface="+mj-lt"/>
                <a:ea typeface="+mj-ea"/>
                <a:cs typeface="+mj-cs"/>
              </a:defRPr>
            </a:lvl1pPr>
          </a:lstStyle>
          <a:p>
            <a:r>
              <a:rPr lang="de-DE" dirty="0" err="1"/>
              <a:t>Our</a:t>
            </a:r>
            <a:r>
              <a:rPr lang="de-DE" dirty="0"/>
              <a:t> </a:t>
            </a:r>
            <a:r>
              <a:rPr lang="de-DE" dirty="0" err="1"/>
              <a:t>story</a:t>
            </a:r>
            <a:r>
              <a:rPr lang="de-DE" dirty="0"/>
              <a:t>…</a:t>
            </a:r>
          </a:p>
        </p:txBody>
      </p:sp>
    </p:spTree>
    <p:extLst>
      <p:ext uri="{BB962C8B-B14F-4D97-AF65-F5344CB8AC3E}">
        <p14:creationId xmlns:p14="http://schemas.microsoft.com/office/powerpoint/2010/main" val="3752118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C0FEFBF-60FD-0161-6F6E-89EE39389CEE}"/>
              </a:ext>
            </a:extLst>
          </p:cNvPr>
          <p:cNvSpPr>
            <a:spLocks noGrp="1"/>
          </p:cNvSpPr>
          <p:nvPr>
            <p:ph type="title"/>
          </p:nvPr>
        </p:nvSpPr>
        <p:spPr>
          <a:xfrm>
            <a:off x="1353827" y="3508310"/>
            <a:ext cx="9923770" cy="3248090"/>
          </a:xfrm>
        </p:spPr>
        <p:txBody>
          <a:bodyPr rtlCol="0" anchor="ctr"/>
          <a:lstStyle>
            <a:defPPr>
              <a:defRPr lang="de-DE"/>
            </a:defPPr>
          </a:lstStyle>
          <a:p>
            <a:pPr rtl="0"/>
            <a:r>
              <a:rPr lang="de-DE" dirty="0"/>
              <a:t>A </a:t>
            </a:r>
            <a:r>
              <a:rPr lang="de-DE" dirty="0" err="1"/>
              <a:t>balancing</a:t>
            </a:r>
            <a:r>
              <a:rPr lang="de-DE" dirty="0"/>
              <a:t> </a:t>
            </a:r>
            <a:r>
              <a:rPr lang="de-DE" dirty="0" err="1"/>
              <a:t>act</a:t>
            </a:r>
            <a:r>
              <a:rPr lang="de-DE" dirty="0"/>
              <a:t>…</a:t>
            </a:r>
          </a:p>
        </p:txBody>
      </p:sp>
      <p:pic>
        <p:nvPicPr>
          <p:cNvPr id="10" name="Grafik 9" descr="Ein Bild, das Text, Im Haus, Box, Behälter enthält.&#10;&#10;Automatisch generierte Beschreibung">
            <a:extLst>
              <a:ext uri="{FF2B5EF4-FFF2-40B4-BE49-F238E27FC236}">
                <a16:creationId xmlns:a16="http://schemas.microsoft.com/office/drawing/2014/main" id="{D18EFFB9-8EF9-290B-358C-A61354DF7250}"/>
              </a:ext>
            </a:extLst>
          </p:cNvPr>
          <p:cNvPicPr>
            <a:picLocks noChangeAspect="1"/>
          </p:cNvPicPr>
          <p:nvPr/>
        </p:nvPicPr>
        <p:blipFill>
          <a:blip r:embed="rId3"/>
          <a:srcRect r="26010"/>
          <a:stretch/>
        </p:blipFill>
        <p:spPr>
          <a:xfrm>
            <a:off x="4019425" y="176631"/>
            <a:ext cx="3087647" cy="2889466"/>
          </a:xfrm>
          <a:prstGeom prst="rect">
            <a:avLst/>
          </a:prstGeom>
        </p:spPr>
      </p:pic>
      <p:pic>
        <p:nvPicPr>
          <p:cNvPr id="12" name="Grafik 11" descr="Ein Bild, das Kleidung, Schuhwerk, Im Haus, Person enthält.&#10;&#10;Automatisch generierte Beschreibung">
            <a:extLst>
              <a:ext uri="{FF2B5EF4-FFF2-40B4-BE49-F238E27FC236}">
                <a16:creationId xmlns:a16="http://schemas.microsoft.com/office/drawing/2014/main" id="{76BFEDE6-C6B3-D298-7D36-DA35C5784EAB}"/>
              </a:ext>
            </a:extLst>
          </p:cNvPr>
          <p:cNvPicPr>
            <a:picLocks noChangeAspect="1"/>
          </p:cNvPicPr>
          <p:nvPr/>
        </p:nvPicPr>
        <p:blipFill>
          <a:blip r:embed="rId4"/>
          <a:stretch>
            <a:fillRect/>
          </a:stretch>
        </p:blipFill>
        <p:spPr>
          <a:xfrm>
            <a:off x="1284849" y="176631"/>
            <a:ext cx="2638225" cy="3517900"/>
          </a:xfrm>
          <a:prstGeom prst="rect">
            <a:avLst/>
          </a:prstGeom>
        </p:spPr>
      </p:pic>
      <p:pic>
        <p:nvPicPr>
          <p:cNvPr id="18" name="Grafik 17" descr="Ein Bild, das Einzelhandelsgeschäft, Supermarkt, Kleidung, Lebensmittelgeschäft enthält.&#10;&#10;Automatisch generierte Beschreibung">
            <a:extLst>
              <a:ext uri="{FF2B5EF4-FFF2-40B4-BE49-F238E27FC236}">
                <a16:creationId xmlns:a16="http://schemas.microsoft.com/office/drawing/2014/main" id="{1281C78F-50B2-C926-97CB-02A9A8E41BC1}"/>
              </a:ext>
            </a:extLst>
          </p:cNvPr>
          <p:cNvPicPr>
            <a:picLocks noChangeAspect="1"/>
          </p:cNvPicPr>
          <p:nvPr/>
        </p:nvPicPr>
        <p:blipFill>
          <a:blip r:embed="rId5"/>
          <a:stretch>
            <a:fillRect/>
          </a:stretch>
        </p:blipFill>
        <p:spPr>
          <a:xfrm>
            <a:off x="7632700" y="370820"/>
            <a:ext cx="4042916" cy="2695277"/>
          </a:xfrm>
          <a:prstGeom prst="rect">
            <a:avLst/>
          </a:prstGeom>
        </p:spPr>
      </p:pic>
      <p:pic>
        <p:nvPicPr>
          <p:cNvPr id="26" name="Grafik 25" descr="Ein Bild, das Kleidung, Person, Jeans, Menschliches Gesicht enthält.&#10;&#10;Automatisch generierte Beschreibung">
            <a:extLst>
              <a:ext uri="{FF2B5EF4-FFF2-40B4-BE49-F238E27FC236}">
                <a16:creationId xmlns:a16="http://schemas.microsoft.com/office/drawing/2014/main" id="{7F2E6BD7-B167-90D2-48EC-63F9F3BAFD17}"/>
              </a:ext>
            </a:extLst>
          </p:cNvPr>
          <p:cNvPicPr>
            <a:picLocks noChangeAspect="1"/>
          </p:cNvPicPr>
          <p:nvPr/>
        </p:nvPicPr>
        <p:blipFill>
          <a:blip r:embed="rId6"/>
          <a:srcRect l="-788" r="1"/>
          <a:stretch/>
        </p:blipFill>
        <p:spPr>
          <a:xfrm rot="386357">
            <a:off x="9829572" y="3062821"/>
            <a:ext cx="2017203" cy="3002164"/>
          </a:xfrm>
          <a:prstGeom prst="rect">
            <a:avLst/>
          </a:prstGeom>
        </p:spPr>
      </p:pic>
      <p:pic>
        <p:nvPicPr>
          <p:cNvPr id="3" name="Grafik 2" descr="Ein Bild, das Weihnachtsbaum, Einzelhandelsgeschäft, Im Haus, Supermarkt enthält.&#10;&#10;Automatisch generierte Beschreibung">
            <a:extLst>
              <a:ext uri="{FF2B5EF4-FFF2-40B4-BE49-F238E27FC236}">
                <a16:creationId xmlns:a16="http://schemas.microsoft.com/office/drawing/2014/main" id="{2F5791A1-1944-309D-FE73-8AF385BCD7F9}"/>
              </a:ext>
            </a:extLst>
          </p:cNvPr>
          <p:cNvPicPr>
            <a:picLocks noChangeAspect="1"/>
          </p:cNvPicPr>
          <p:nvPr/>
        </p:nvPicPr>
        <p:blipFill>
          <a:blip r:embed="rId7"/>
          <a:stretch>
            <a:fillRect/>
          </a:stretch>
        </p:blipFill>
        <p:spPr>
          <a:xfrm>
            <a:off x="6853236" y="3225800"/>
            <a:ext cx="2955274" cy="2955274"/>
          </a:xfrm>
          <a:prstGeom prst="rect">
            <a:avLst/>
          </a:prstGeom>
        </p:spPr>
      </p:pic>
    </p:spTree>
    <p:extLst>
      <p:ext uri="{BB962C8B-B14F-4D97-AF65-F5344CB8AC3E}">
        <p14:creationId xmlns:p14="http://schemas.microsoft.com/office/powerpoint/2010/main" val="751886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C0FEFBF-60FD-0161-6F6E-89EE39389CEE}"/>
              </a:ext>
            </a:extLst>
          </p:cNvPr>
          <p:cNvSpPr>
            <a:spLocks noGrp="1"/>
          </p:cNvSpPr>
          <p:nvPr>
            <p:ph type="title"/>
          </p:nvPr>
        </p:nvSpPr>
        <p:spPr>
          <a:xfrm>
            <a:off x="1353827" y="3508310"/>
            <a:ext cx="9923770" cy="3248090"/>
          </a:xfrm>
        </p:spPr>
        <p:txBody>
          <a:bodyPr rtlCol="0" anchor="ctr"/>
          <a:lstStyle>
            <a:defPPr>
              <a:defRPr lang="de-DE"/>
            </a:defPPr>
          </a:lstStyle>
          <a:p>
            <a:pPr rtl="0"/>
            <a:r>
              <a:rPr lang="de-DE" dirty="0"/>
              <a:t>The </a:t>
            </a:r>
            <a:r>
              <a:rPr lang="de-DE" dirty="0" err="1"/>
              <a:t>collapse</a:t>
            </a:r>
            <a:r>
              <a:rPr lang="de-DE" dirty="0"/>
              <a:t>…</a:t>
            </a:r>
          </a:p>
        </p:txBody>
      </p:sp>
      <p:pic>
        <p:nvPicPr>
          <p:cNvPr id="16" name="Grafik 15">
            <a:extLst>
              <a:ext uri="{FF2B5EF4-FFF2-40B4-BE49-F238E27FC236}">
                <a16:creationId xmlns:a16="http://schemas.microsoft.com/office/drawing/2014/main" id="{814C6981-DE6A-0F11-1C08-AA9CE3E6A778}"/>
              </a:ext>
            </a:extLst>
          </p:cNvPr>
          <p:cNvPicPr>
            <a:picLocks noChangeAspect="1"/>
          </p:cNvPicPr>
          <p:nvPr/>
        </p:nvPicPr>
        <p:blipFill>
          <a:blip r:embed="rId3"/>
          <a:stretch>
            <a:fillRect/>
          </a:stretch>
        </p:blipFill>
        <p:spPr>
          <a:xfrm rot="21424649">
            <a:off x="4396643" y="261207"/>
            <a:ext cx="4040824" cy="3055125"/>
          </a:xfrm>
          <a:prstGeom prst="rect">
            <a:avLst/>
          </a:prstGeom>
        </p:spPr>
      </p:pic>
      <p:pic>
        <p:nvPicPr>
          <p:cNvPr id="18" name="Grafik 17">
            <a:extLst>
              <a:ext uri="{FF2B5EF4-FFF2-40B4-BE49-F238E27FC236}">
                <a16:creationId xmlns:a16="http://schemas.microsoft.com/office/drawing/2014/main" id="{5BEAA515-4177-4395-907C-01545E0C16F2}"/>
              </a:ext>
            </a:extLst>
          </p:cNvPr>
          <p:cNvPicPr>
            <a:picLocks noChangeAspect="1"/>
          </p:cNvPicPr>
          <p:nvPr/>
        </p:nvPicPr>
        <p:blipFill>
          <a:blip r:embed="rId4"/>
          <a:stretch>
            <a:fillRect/>
          </a:stretch>
        </p:blipFill>
        <p:spPr>
          <a:xfrm>
            <a:off x="1102159" y="225584"/>
            <a:ext cx="3043362" cy="3043362"/>
          </a:xfrm>
          <a:prstGeom prst="rect">
            <a:avLst/>
          </a:prstGeom>
        </p:spPr>
      </p:pic>
      <p:pic>
        <p:nvPicPr>
          <p:cNvPr id="22" name="Grafik 21" descr="Ein Bild, das Menschliches Gesicht, Kleidung, Person, Mann enthält.&#10;&#10;Automatisch generierte Beschreibung">
            <a:extLst>
              <a:ext uri="{FF2B5EF4-FFF2-40B4-BE49-F238E27FC236}">
                <a16:creationId xmlns:a16="http://schemas.microsoft.com/office/drawing/2014/main" id="{F80F0609-5278-807C-5A57-C2FD331F3D0C}"/>
              </a:ext>
            </a:extLst>
          </p:cNvPr>
          <p:cNvPicPr>
            <a:picLocks noChangeAspect="1"/>
          </p:cNvPicPr>
          <p:nvPr/>
        </p:nvPicPr>
        <p:blipFill>
          <a:blip r:embed="rId5"/>
          <a:stretch>
            <a:fillRect/>
          </a:stretch>
        </p:blipFill>
        <p:spPr>
          <a:xfrm rot="229028">
            <a:off x="8862548" y="225584"/>
            <a:ext cx="3013076" cy="3013076"/>
          </a:xfrm>
          <a:prstGeom prst="rect">
            <a:avLst/>
          </a:prstGeom>
        </p:spPr>
      </p:pic>
      <p:pic>
        <p:nvPicPr>
          <p:cNvPr id="20" name="Grafik 19" descr="Ein Bild, das Person, Menschliches Gesicht, Mann, Bart enthält.&#10;&#10;Automatisch generierte Beschreibung">
            <a:extLst>
              <a:ext uri="{FF2B5EF4-FFF2-40B4-BE49-F238E27FC236}">
                <a16:creationId xmlns:a16="http://schemas.microsoft.com/office/drawing/2014/main" id="{AC6BA0F4-81AF-6E4D-8926-74B19AE6C614}"/>
              </a:ext>
            </a:extLst>
          </p:cNvPr>
          <p:cNvPicPr>
            <a:picLocks noChangeAspect="1"/>
          </p:cNvPicPr>
          <p:nvPr/>
        </p:nvPicPr>
        <p:blipFill>
          <a:blip r:embed="rId6"/>
          <a:stretch>
            <a:fillRect/>
          </a:stretch>
        </p:blipFill>
        <p:spPr>
          <a:xfrm>
            <a:off x="7657948" y="2898775"/>
            <a:ext cx="3857625" cy="3857625"/>
          </a:xfrm>
          <a:prstGeom prst="rect">
            <a:avLst/>
          </a:prstGeom>
        </p:spPr>
      </p:pic>
    </p:spTree>
    <p:extLst>
      <p:ext uri="{BB962C8B-B14F-4D97-AF65-F5344CB8AC3E}">
        <p14:creationId xmlns:p14="http://schemas.microsoft.com/office/powerpoint/2010/main" val="342168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C0FEFBF-60FD-0161-6F6E-89EE39389CEE}"/>
              </a:ext>
            </a:extLst>
          </p:cNvPr>
          <p:cNvSpPr>
            <a:spLocks noGrp="1"/>
          </p:cNvSpPr>
          <p:nvPr>
            <p:ph type="title"/>
          </p:nvPr>
        </p:nvSpPr>
        <p:spPr>
          <a:xfrm>
            <a:off x="1353827" y="3508310"/>
            <a:ext cx="9923770" cy="3260790"/>
          </a:xfrm>
        </p:spPr>
        <p:txBody>
          <a:bodyPr rtlCol="0" anchor="ctr"/>
          <a:lstStyle>
            <a:defPPr>
              <a:defRPr lang="de-DE"/>
            </a:defPPr>
          </a:lstStyle>
          <a:p>
            <a:pPr rtl="0"/>
            <a:r>
              <a:rPr lang="de-DE" dirty="0"/>
              <a:t>The </a:t>
            </a:r>
            <a:r>
              <a:rPr lang="de-DE" dirty="0" err="1"/>
              <a:t>turning</a:t>
            </a:r>
            <a:r>
              <a:rPr lang="de-DE" dirty="0"/>
              <a:t> </a:t>
            </a:r>
            <a:r>
              <a:rPr lang="de-DE" dirty="0" err="1"/>
              <a:t>point</a:t>
            </a:r>
            <a:r>
              <a:rPr lang="de-DE" dirty="0"/>
              <a:t>…</a:t>
            </a:r>
          </a:p>
        </p:txBody>
      </p:sp>
      <p:pic>
        <p:nvPicPr>
          <p:cNvPr id="11" name="Grafik 10">
            <a:extLst>
              <a:ext uri="{FF2B5EF4-FFF2-40B4-BE49-F238E27FC236}">
                <a16:creationId xmlns:a16="http://schemas.microsoft.com/office/drawing/2014/main" id="{607DBBB1-6F54-E438-AB01-7AC72718989E}"/>
              </a:ext>
            </a:extLst>
          </p:cNvPr>
          <p:cNvPicPr>
            <a:picLocks noChangeAspect="1"/>
          </p:cNvPicPr>
          <p:nvPr/>
        </p:nvPicPr>
        <p:blipFill>
          <a:blip r:embed="rId3"/>
          <a:stretch>
            <a:fillRect/>
          </a:stretch>
        </p:blipFill>
        <p:spPr>
          <a:xfrm>
            <a:off x="1037015" y="2035126"/>
            <a:ext cx="2811085" cy="1824284"/>
          </a:xfrm>
          <a:prstGeom prst="rect">
            <a:avLst/>
          </a:prstGeom>
        </p:spPr>
      </p:pic>
      <p:pic>
        <p:nvPicPr>
          <p:cNvPr id="15" name="Grafik 14" descr="Ein Bild, das Person, Kleidung, Menschliches Gesicht, Mann enthält.&#10;&#10;Automatisch generierte Beschreibung">
            <a:extLst>
              <a:ext uri="{FF2B5EF4-FFF2-40B4-BE49-F238E27FC236}">
                <a16:creationId xmlns:a16="http://schemas.microsoft.com/office/drawing/2014/main" id="{B9E680D7-B0E3-8012-E3F6-66428F447018}"/>
              </a:ext>
            </a:extLst>
          </p:cNvPr>
          <p:cNvPicPr>
            <a:picLocks noChangeAspect="1"/>
          </p:cNvPicPr>
          <p:nvPr/>
        </p:nvPicPr>
        <p:blipFill>
          <a:blip r:embed="rId4"/>
          <a:stretch>
            <a:fillRect/>
          </a:stretch>
        </p:blipFill>
        <p:spPr>
          <a:xfrm>
            <a:off x="6845629" y="1150341"/>
            <a:ext cx="5194299" cy="5418137"/>
          </a:xfrm>
          <a:prstGeom prst="rect">
            <a:avLst/>
          </a:prstGeom>
        </p:spPr>
      </p:pic>
      <p:pic>
        <p:nvPicPr>
          <p:cNvPr id="23" name="Grafik 22" descr="Ein Bild, das Text, Person, Computer, Gerät enthält.&#10;&#10;Automatisch generierte Beschreibung">
            <a:extLst>
              <a:ext uri="{FF2B5EF4-FFF2-40B4-BE49-F238E27FC236}">
                <a16:creationId xmlns:a16="http://schemas.microsoft.com/office/drawing/2014/main" id="{62AEDCD1-F2A6-40FE-C7E9-8570581B55B8}"/>
              </a:ext>
            </a:extLst>
          </p:cNvPr>
          <p:cNvPicPr>
            <a:picLocks noChangeAspect="1"/>
          </p:cNvPicPr>
          <p:nvPr/>
        </p:nvPicPr>
        <p:blipFill>
          <a:blip r:embed="rId5"/>
          <a:stretch>
            <a:fillRect/>
          </a:stretch>
        </p:blipFill>
        <p:spPr>
          <a:xfrm>
            <a:off x="1037015" y="198407"/>
            <a:ext cx="2811085" cy="1772301"/>
          </a:xfrm>
          <a:prstGeom prst="rect">
            <a:avLst/>
          </a:prstGeom>
        </p:spPr>
      </p:pic>
      <p:pic>
        <p:nvPicPr>
          <p:cNvPr id="27" name="Grafik 26" descr="Ein Bild, das Text, Handy, Gerät, Elektronisches Gerät enthält.&#10;&#10;Automatisch generierte Beschreibung">
            <a:extLst>
              <a:ext uri="{FF2B5EF4-FFF2-40B4-BE49-F238E27FC236}">
                <a16:creationId xmlns:a16="http://schemas.microsoft.com/office/drawing/2014/main" id="{41073DA8-885C-EBDB-EC01-59146FADF782}"/>
              </a:ext>
            </a:extLst>
          </p:cNvPr>
          <p:cNvPicPr>
            <a:picLocks noChangeAspect="1"/>
          </p:cNvPicPr>
          <p:nvPr/>
        </p:nvPicPr>
        <p:blipFill>
          <a:blip r:embed="rId6"/>
          <a:stretch>
            <a:fillRect/>
          </a:stretch>
        </p:blipFill>
        <p:spPr>
          <a:xfrm>
            <a:off x="3898899" y="460103"/>
            <a:ext cx="2895931" cy="3021210"/>
          </a:xfrm>
          <a:prstGeom prst="rect">
            <a:avLst/>
          </a:prstGeom>
        </p:spPr>
      </p:pic>
    </p:spTree>
    <p:extLst>
      <p:ext uri="{BB962C8B-B14F-4D97-AF65-F5344CB8AC3E}">
        <p14:creationId xmlns:p14="http://schemas.microsoft.com/office/powerpoint/2010/main" val="73779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EBC60-AA38-5DEF-3160-0CAA68F3D28C}"/>
              </a:ext>
            </a:extLst>
          </p:cNvPr>
          <p:cNvSpPr>
            <a:spLocks noGrp="1"/>
          </p:cNvSpPr>
          <p:nvPr>
            <p:ph type="title"/>
          </p:nvPr>
        </p:nvSpPr>
        <p:spPr>
          <a:xfrm>
            <a:off x="1468815" y="503852"/>
            <a:ext cx="9150675" cy="1427585"/>
          </a:xfrm>
        </p:spPr>
        <p:txBody>
          <a:bodyPr rtlCol="0"/>
          <a:lstStyle>
            <a:defPPr>
              <a:defRPr lang="de-DE"/>
            </a:defPPr>
          </a:lstStyle>
          <a:p>
            <a:pPr rtl="0"/>
            <a:r>
              <a:rPr lang="de-DE" dirty="0" err="1"/>
              <a:t>Conclusion</a:t>
            </a:r>
            <a:endParaRPr lang="de-DE" dirty="0"/>
          </a:p>
        </p:txBody>
      </p:sp>
      <p:sp>
        <p:nvSpPr>
          <p:cNvPr id="3" name="Inhaltsplatzhalter 2">
            <a:extLst>
              <a:ext uri="{FF2B5EF4-FFF2-40B4-BE49-F238E27FC236}">
                <a16:creationId xmlns:a16="http://schemas.microsoft.com/office/drawing/2014/main" id="{1EBEE570-1B5E-FFD1-485D-D77E4E6FE7C0}"/>
              </a:ext>
            </a:extLst>
          </p:cNvPr>
          <p:cNvSpPr>
            <a:spLocks noGrp="1"/>
          </p:cNvSpPr>
          <p:nvPr>
            <p:ph sz="quarter" idx="12"/>
          </p:nvPr>
        </p:nvSpPr>
        <p:spPr>
          <a:xfrm>
            <a:off x="1450153" y="2108722"/>
            <a:ext cx="8552264" cy="4119463"/>
          </a:xfrm>
        </p:spPr>
        <p:txBody>
          <a:bodyPr rtlCol="0"/>
          <a:lstStyle>
            <a:defPPr>
              <a:defRPr lang="de-DE"/>
            </a:defPPr>
          </a:lstStyle>
          <a:p>
            <a:pPr rtl="0"/>
            <a:r>
              <a:rPr lang="en-US" dirty="0"/>
              <a:t>Departments &amp; marketing measures are the biggest influences</a:t>
            </a:r>
          </a:p>
          <a:p>
            <a:pPr rtl="0"/>
            <a:r>
              <a:rPr lang="en-US" dirty="0"/>
              <a:t>Sales peaks at the end of the year</a:t>
            </a:r>
          </a:p>
          <a:p>
            <a:pPr rtl="0"/>
            <a:r>
              <a:rPr lang="de-DE" dirty="0"/>
              <a:t>9 strong-</a:t>
            </a:r>
            <a:r>
              <a:rPr lang="de-DE" dirty="0" err="1"/>
              <a:t>selling</a:t>
            </a:r>
            <a:r>
              <a:rPr lang="de-DE" dirty="0"/>
              <a:t> </a:t>
            </a:r>
            <a:r>
              <a:rPr lang="de-DE" dirty="0" err="1"/>
              <a:t>departments</a:t>
            </a:r>
            <a:endParaRPr lang="de-DE" dirty="0"/>
          </a:p>
          <a:p>
            <a:pPr rtl="0"/>
            <a:r>
              <a:rPr lang="en-US" dirty="0"/>
              <a:t>Fuel prices and CPI show an upward trend</a:t>
            </a:r>
          </a:p>
          <a:p>
            <a:pPr rtl="0"/>
            <a:r>
              <a:rPr lang="en-US" dirty="0"/>
              <a:t>Christmas sales are expected to rise again in the following year</a:t>
            </a:r>
            <a:endParaRPr lang="de-DE" dirty="0"/>
          </a:p>
        </p:txBody>
      </p:sp>
      <p:sp>
        <p:nvSpPr>
          <p:cNvPr id="4" name="Foliennummernplatzhalter 3">
            <a:extLst>
              <a:ext uri="{FF2B5EF4-FFF2-40B4-BE49-F238E27FC236}">
                <a16:creationId xmlns:a16="http://schemas.microsoft.com/office/drawing/2014/main" id="{527C964F-E2D5-D8E7-C513-C47A7E409DF3}"/>
              </a:ext>
            </a:extLst>
          </p:cNvPr>
          <p:cNvSpPr>
            <a:spLocks noGrp="1"/>
          </p:cNvSpPr>
          <p:nvPr>
            <p:ph type="sldNum" sz="quarter" idx="15"/>
          </p:nvPr>
        </p:nvSpPr>
        <p:spPr/>
        <p:txBody>
          <a:bodyPr rtlCol="0"/>
          <a:lstStyle>
            <a:defPPr>
              <a:defRPr lang="de-DE"/>
            </a:defPPr>
          </a:lstStyle>
          <a:p>
            <a:pPr rtl="0"/>
            <a:fld id="{18D65601-5AE2-46FC-B138-694DDD2B510D}" type="slidenum">
              <a:rPr lang="de-DE" smtClean="0"/>
              <a:pPr rtl="0"/>
              <a:t>6</a:t>
            </a:fld>
            <a:endParaRPr lang="de-DE"/>
          </a:p>
        </p:txBody>
      </p:sp>
    </p:spTree>
    <p:extLst>
      <p:ext uri="{BB962C8B-B14F-4D97-AF65-F5344CB8AC3E}">
        <p14:creationId xmlns:p14="http://schemas.microsoft.com/office/powerpoint/2010/main" val="2906152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EBC60-AA38-5DEF-3160-0CAA68F3D28C}"/>
              </a:ext>
            </a:extLst>
          </p:cNvPr>
          <p:cNvSpPr>
            <a:spLocks noGrp="1"/>
          </p:cNvSpPr>
          <p:nvPr>
            <p:ph type="title"/>
          </p:nvPr>
        </p:nvSpPr>
        <p:spPr>
          <a:xfrm>
            <a:off x="1468815" y="503852"/>
            <a:ext cx="9150675" cy="1427585"/>
          </a:xfrm>
        </p:spPr>
        <p:txBody>
          <a:bodyPr rtlCol="0"/>
          <a:lstStyle>
            <a:defPPr>
              <a:defRPr lang="de-DE"/>
            </a:defPPr>
          </a:lstStyle>
          <a:p>
            <a:pPr rtl="0"/>
            <a:r>
              <a:rPr lang="de-DE" dirty="0" err="1"/>
              <a:t>Recommendations</a:t>
            </a:r>
            <a:endParaRPr lang="de-DE" dirty="0"/>
          </a:p>
        </p:txBody>
      </p:sp>
      <p:sp>
        <p:nvSpPr>
          <p:cNvPr id="3" name="Inhaltsplatzhalter 2">
            <a:extLst>
              <a:ext uri="{FF2B5EF4-FFF2-40B4-BE49-F238E27FC236}">
                <a16:creationId xmlns:a16="http://schemas.microsoft.com/office/drawing/2014/main" id="{1EBEE570-1B5E-FFD1-485D-D77E4E6FE7C0}"/>
              </a:ext>
            </a:extLst>
          </p:cNvPr>
          <p:cNvSpPr>
            <a:spLocks noGrp="1"/>
          </p:cNvSpPr>
          <p:nvPr>
            <p:ph sz="quarter" idx="12"/>
          </p:nvPr>
        </p:nvSpPr>
        <p:spPr>
          <a:xfrm>
            <a:off x="1450153" y="2108722"/>
            <a:ext cx="8552264" cy="4119463"/>
          </a:xfrm>
        </p:spPr>
        <p:txBody>
          <a:bodyPr rtlCol="0"/>
          <a:lstStyle>
            <a:defPPr>
              <a:defRPr lang="de-DE"/>
            </a:defPPr>
          </a:lstStyle>
          <a:p>
            <a:pPr rtl="0"/>
            <a:r>
              <a:rPr lang="de-DE" dirty="0"/>
              <a:t>Conduct </a:t>
            </a:r>
            <a:r>
              <a:rPr lang="de-DE" dirty="0" err="1"/>
              <a:t>benchmarking</a:t>
            </a:r>
            <a:r>
              <a:rPr lang="de-DE" dirty="0"/>
              <a:t> </a:t>
            </a:r>
            <a:r>
              <a:rPr lang="de-DE" dirty="0" err="1"/>
              <a:t>between</a:t>
            </a:r>
            <a:r>
              <a:rPr lang="de-DE" dirty="0"/>
              <a:t> </a:t>
            </a:r>
            <a:r>
              <a:rPr lang="de-DE" dirty="0" err="1"/>
              <a:t>stores</a:t>
            </a:r>
            <a:endParaRPr lang="de-DE" dirty="0"/>
          </a:p>
          <a:p>
            <a:pPr rtl="0"/>
            <a:r>
              <a:rPr lang="en-US" dirty="0"/>
              <a:t>Server connection for the app</a:t>
            </a:r>
          </a:p>
          <a:p>
            <a:pPr rtl="0"/>
            <a:r>
              <a:rPr lang="en-US" dirty="0"/>
              <a:t>Integration of additional modules into the app</a:t>
            </a:r>
            <a:endParaRPr lang="de-DE" dirty="0"/>
          </a:p>
        </p:txBody>
      </p:sp>
      <p:sp>
        <p:nvSpPr>
          <p:cNvPr id="4" name="Foliennummernplatzhalter 3">
            <a:extLst>
              <a:ext uri="{FF2B5EF4-FFF2-40B4-BE49-F238E27FC236}">
                <a16:creationId xmlns:a16="http://schemas.microsoft.com/office/drawing/2014/main" id="{527C964F-E2D5-D8E7-C513-C47A7E409DF3}"/>
              </a:ext>
            </a:extLst>
          </p:cNvPr>
          <p:cNvSpPr>
            <a:spLocks noGrp="1"/>
          </p:cNvSpPr>
          <p:nvPr>
            <p:ph type="sldNum" sz="quarter" idx="15"/>
          </p:nvPr>
        </p:nvSpPr>
        <p:spPr/>
        <p:txBody>
          <a:bodyPr rtlCol="0"/>
          <a:lstStyle>
            <a:defPPr>
              <a:defRPr lang="de-DE"/>
            </a:defPPr>
          </a:lstStyle>
          <a:p>
            <a:pPr rtl="0"/>
            <a:fld id="{18D65601-5AE2-46FC-B138-694DDD2B510D}" type="slidenum">
              <a:rPr lang="de-DE" smtClean="0"/>
              <a:pPr rtl="0"/>
              <a:t>7</a:t>
            </a:fld>
            <a:endParaRPr lang="de-DE"/>
          </a:p>
        </p:txBody>
      </p:sp>
    </p:spTree>
    <p:extLst>
      <p:ext uri="{BB962C8B-B14F-4D97-AF65-F5344CB8AC3E}">
        <p14:creationId xmlns:p14="http://schemas.microsoft.com/office/powerpoint/2010/main" val="196496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101732C-7338-DBA0-BD19-1FA88304749F}"/>
              </a:ext>
            </a:extLst>
          </p:cNvPr>
          <p:cNvSpPr>
            <a:spLocks noGrp="1"/>
          </p:cNvSpPr>
          <p:nvPr>
            <p:ph type="title"/>
          </p:nvPr>
        </p:nvSpPr>
        <p:spPr>
          <a:xfrm>
            <a:off x="1317614" y="690511"/>
            <a:ext cx="4964671" cy="5253089"/>
          </a:xfrm>
        </p:spPr>
        <p:txBody>
          <a:bodyPr rtlCol="0"/>
          <a:lstStyle>
            <a:defPPr>
              <a:defRPr lang="de-DE"/>
            </a:defPPr>
          </a:lstStyle>
          <a:p>
            <a:pPr rtl="0"/>
            <a:r>
              <a:rPr lang="de-DE" dirty="0" err="1"/>
              <a:t>Thank</a:t>
            </a:r>
            <a:r>
              <a:rPr lang="de-DE" dirty="0"/>
              <a:t> </a:t>
            </a:r>
            <a:r>
              <a:rPr lang="de-DE" dirty="0" err="1"/>
              <a:t>you</a:t>
            </a:r>
            <a:r>
              <a:rPr lang="de-DE" dirty="0"/>
              <a:t> </a:t>
            </a:r>
            <a:r>
              <a:rPr lang="de-DE" dirty="0" err="1"/>
              <a:t>very</a:t>
            </a:r>
            <a:r>
              <a:rPr lang="de-DE" dirty="0"/>
              <a:t> </a:t>
            </a:r>
            <a:r>
              <a:rPr lang="de-DE" dirty="0" err="1"/>
              <a:t>much</a:t>
            </a:r>
            <a:r>
              <a:rPr lang="de-DE" dirty="0"/>
              <a:t>!</a:t>
            </a:r>
          </a:p>
        </p:txBody>
      </p:sp>
      <p:pic>
        <p:nvPicPr>
          <p:cNvPr id="4" name="Grafik 3">
            <a:extLst>
              <a:ext uri="{FF2B5EF4-FFF2-40B4-BE49-F238E27FC236}">
                <a16:creationId xmlns:a16="http://schemas.microsoft.com/office/drawing/2014/main" id="{294C1E98-9F5D-2DC9-CFCB-B43262D8D79B}"/>
              </a:ext>
            </a:extLst>
          </p:cNvPr>
          <p:cNvPicPr>
            <a:picLocks noChangeAspect="1"/>
          </p:cNvPicPr>
          <p:nvPr/>
        </p:nvPicPr>
        <p:blipFill>
          <a:blip r:embed="rId3"/>
          <a:srcRect l="15132" r="20011" b="-2"/>
          <a:stretch/>
        </p:blipFill>
        <p:spPr>
          <a:xfrm>
            <a:off x="6642169" y="-1"/>
            <a:ext cx="4635426" cy="6857999"/>
          </a:xfrm>
          <a:prstGeom prst="rect">
            <a:avLst/>
          </a:prstGeom>
          <a:noFill/>
        </p:spPr>
      </p:pic>
    </p:spTree>
    <p:extLst>
      <p:ext uri="{BB962C8B-B14F-4D97-AF65-F5344CB8AC3E}">
        <p14:creationId xmlns:p14="http://schemas.microsoft.com/office/powerpoint/2010/main" val="704370842"/>
      </p:ext>
    </p:extLst>
  </p:cSld>
  <p:clrMapOvr>
    <a:masterClrMapping/>
  </p:clrMapOvr>
</p:sld>
</file>

<file path=ppt/theme/theme1.xml><?xml version="1.0" encoding="utf-8"?>
<a:theme xmlns:a="http://schemas.openxmlformats.org/drawingml/2006/main" name="Benutzerdefiniert">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FAE0208-DBD5-43E1-AC6B-D2AD9623F0B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98CD342-50C4-441F-B4A3-7D5ADB057132}">
  <ds:schemaRefs>
    <ds:schemaRef ds:uri="http://schemas.microsoft.com/sharepoint/v3/contenttype/forms"/>
  </ds:schemaRefs>
</ds:datastoreItem>
</file>

<file path=customXml/itemProps3.xml><?xml version="1.0" encoding="utf-8"?>
<ds:datastoreItem xmlns:ds="http://schemas.openxmlformats.org/officeDocument/2006/customXml" ds:itemID="{CBDD27D0-5B6E-4A0E-95B2-BB37F9D8861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725</Words>
  <Application>Microsoft Office PowerPoint</Application>
  <PresentationFormat>Breitbild</PresentationFormat>
  <Paragraphs>45</Paragraphs>
  <Slides>8</Slides>
  <Notes>8</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8</vt:i4>
      </vt:variant>
    </vt:vector>
  </HeadingPairs>
  <TitlesOfParts>
    <vt:vector size="14" baseType="lpstr">
      <vt:lpstr>Arial</vt:lpstr>
      <vt:lpstr>Calibri</vt:lpstr>
      <vt:lpstr>Symbol</vt:lpstr>
      <vt:lpstr>Tisa Offc Serif Pro</vt:lpstr>
      <vt:lpstr>Univers Light</vt:lpstr>
      <vt:lpstr>Benutzerdefiniert</vt:lpstr>
      <vt:lpstr>Data-Driven Retail:  Business Intelligence and  AI-based predictive Sales Forecasting  by Christian und Mario</vt:lpstr>
      <vt:lpstr>PowerPoint-Präsentation</vt:lpstr>
      <vt:lpstr>A balancing act…</vt:lpstr>
      <vt:lpstr>The collapse…</vt:lpstr>
      <vt:lpstr>The turning point…</vt:lpstr>
      <vt:lpstr>Conclusion</vt:lpstr>
      <vt:lpstr>Recommendations</vt:lpstr>
      <vt:lpstr>Thank you very much!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Mario Mutke</dc:creator>
  <cp:lastModifiedBy>Mario Mutke</cp:lastModifiedBy>
  <cp:revision>2</cp:revision>
  <dcterms:created xsi:type="dcterms:W3CDTF">2024-01-11T18:09:01Z</dcterms:created>
  <dcterms:modified xsi:type="dcterms:W3CDTF">2024-09-28T08:53:38Z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